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Anton" charset="1" panose="00000500000000000000"/>
      <p:regular r:id="rId17"/>
    </p:embeddedFont>
    <p:embeddedFont>
      <p:font typeface="Holiday" charset="1" panose="00000000000000000000"/>
      <p:regular r:id="rId18"/>
    </p:embeddedFont>
    <p:embeddedFont>
      <p:font typeface="Raleway Bold" charset="1" panose="020B0803030101060003"/>
      <p:regular r:id="rId19"/>
    </p:embeddedFont>
    <p:embeddedFont>
      <p:font typeface="Raleway" charset="1" panose="020B0503030101060003"/>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https://boostsuite.com" TargetMode="External" Type="http://schemas.openxmlformats.org/officeDocument/2006/relationships/hyperlink"/><Relationship Id="rId5"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png" Type="http://schemas.openxmlformats.org/officeDocument/2006/relationships/image"/><Relationship Id="rId4" Target="../media/image3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https://boostsuite.com" TargetMode="External" Type="http://schemas.openxmlformats.org/officeDocument/2006/relationships/hyperlink"/><Relationship Id="rId11" Target="../media/image6.png" Type="http://schemas.openxmlformats.org/officeDocument/2006/relationships/image"/><Relationship Id="rId12" Target="../media/image7.svg" Type="http://schemas.openxmlformats.org/officeDocument/2006/relationships/image"/><Relationship Id="rId13" Target="../media/image44.jpeg" Type="http://schemas.openxmlformats.org/officeDocument/2006/relationships/image"/><Relationship Id="rId2" Target="../media/image36.png" Type="http://schemas.openxmlformats.org/officeDocument/2006/relationships/image"/><Relationship Id="rId3" Target="../media/image37.sv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 Id="rId6" Target="../media/image40.png" Type="http://schemas.openxmlformats.org/officeDocument/2006/relationships/image"/><Relationship Id="rId7" Target="../media/image41.svg" Type="http://schemas.openxmlformats.org/officeDocument/2006/relationships/image"/><Relationship Id="rId8" Target="../media/image42.png" Type="http://schemas.openxmlformats.org/officeDocument/2006/relationships/image"/><Relationship Id="rId9" Target="../media/image4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23.jpeg" Type="http://schemas.openxmlformats.org/officeDocument/2006/relationships/image"/><Relationship Id="rId5" Target="../media/image2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30.png" Type="http://schemas.openxmlformats.org/officeDocument/2006/relationships/image"/><Relationship Id="rId7" Target="../media/image31.svg" Type="http://schemas.openxmlformats.org/officeDocument/2006/relationships/image"/><Relationship Id="rId8" Target="../media/image32.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6F0"/>
        </a:solidFill>
      </p:bgPr>
    </p:bg>
    <p:spTree>
      <p:nvGrpSpPr>
        <p:cNvPr id="1" name=""/>
        <p:cNvGrpSpPr/>
        <p:nvPr/>
      </p:nvGrpSpPr>
      <p:grpSpPr>
        <a:xfrm>
          <a:off x="0" y="0"/>
          <a:ext cx="0" cy="0"/>
          <a:chOff x="0" y="0"/>
          <a:chExt cx="0" cy="0"/>
        </a:xfrm>
      </p:grpSpPr>
      <p:sp>
        <p:nvSpPr>
          <p:cNvPr name="Freeform 2" id="2"/>
          <p:cNvSpPr/>
          <p:nvPr/>
        </p:nvSpPr>
        <p:spPr>
          <a:xfrm flipH="false" flipV="false" rot="0">
            <a:off x="15839554" y="1028700"/>
            <a:ext cx="1419746" cy="409952"/>
          </a:xfrm>
          <a:custGeom>
            <a:avLst/>
            <a:gdLst/>
            <a:ahLst/>
            <a:cxnLst/>
            <a:rect r="r" b="b" t="t" l="l"/>
            <a:pathLst>
              <a:path h="409952" w="1419746">
                <a:moveTo>
                  <a:pt x="0" y="0"/>
                </a:moveTo>
                <a:lnTo>
                  <a:pt x="1419746" y="0"/>
                </a:lnTo>
                <a:lnTo>
                  <a:pt x="1419746" y="409952"/>
                </a:lnTo>
                <a:lnTo>
                  <a:pt x="0" y="4099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8601377"/>
            <a:ext cx="16230600" cy="946847"/>
            <a:chOff x="0" y="0"/>
            <a:chExt cx="4274726" cy="249375"/>
          </a:xfrm>
        </p:grpSpPr>
        <p:sp>
          <p:nvSpPr>
            <p:cNvPr name="Freeform 4" id="4"/>
            <p:cNvSpPr/>
            <p:nvPr/>
          </p:nvSpPr>
          <p:spPr>
            <a:xfrm flipH="false" flipV="false" rot="0">
              <a:off x="0" y="0"/>
              <a:ext cx="4274726" cy="249375"/>
            </a:xfrm>
            <a:custGeom>
              <a:avLst/>
              <a:gdLst/>
              <a:ahLst/>
              <a:cxnLst/>
              <a:rect r="r" b="b" t="t" l="l"/>
              <a:pathLst>
                <a:path h="249375" w="4274726">
                  <a:moveTo>
                    <a:pt x="11925" y="0"/>
                  </a:moveTo>
                  <a:lnTo>
                    <a:pt x="4262801" y="0"/>
                  </a:lnTo>
                  <a:cubicBezTo>
                    <a:pt x="4269387" y="0"/>
                    <a:pt x="4274726" y="5339"/>
                    <a:pt x="4274726" y="11925"/>
                  </a:cubicBezTo>
                  <a:lnTo>
                    <a:pt x="4274726" y="237450"/>
                  </a:lnTo>
                  <a:cubicBezTo>
                    <a:pt x="4274726" y="244036"/>
                    <a:pt x="4269387" y="249375"/>
                    <a:pt x="4262801" y="249375"/>
                  </a:cubicBezTo>
                  <a:lnTo>
                    <a:pt x="11925" y="249375"/>
                  </a:lnTo>
                  <a:cubicBezTo>
                    <a:pt x="5339" y="249375"/>
                    <a:pt x="0" y="244036"/>
                    <a:pt x="0" y="237450"/>
                  </a:cubicBezTo>
                  <a:lnTo>
                    <a:pt x="0" y="11925"/>
                  </a:lnTo>
                  <a:cubicBezTo>
                    <a:pt x="0" y="5339"/>
                    <a:pt x="5339" y="0"/>
                    <a:pt x="11925" y="0"/>
                  </a:cubicBezTo>
                  <a:close/>
                </a:path>
              </a:pathLst>
            </a:custGeom>
            <a:solidFill>
              <a:srgbClr val="307FB3"/>
            </a:solidFill>
          </p:spPr>
        </p:sp>
        <p:sp>
          <p:nvSpPr>
            <p:cNvPr name="TextBox 5" id="5"/>
            <p:cNvSpPr txBox="true"/>
            <p:nvPr/>
          </p:nvSpPr>
          <p:spPr>
            <a:xfrm>
              <a:off x="0" y="-57150"/>
              <a:ext cx="4274726" cy="306525"/>
            </a:xfrm>
            <a:prstGeom prst="rect">
              <a:avLst/>
            </a:prstGeom>
          </p:spPr>
          <p:txBody>
            <a:bodyPr anchor="ctr" rtlCol="false" tIns="50800" lIns="50800" bIns="50800" rIns="50800"/>
            <a:lstStyle/>
            <a:p>
              <a:pPr algn="ctr">
                <a:lnSpc>
                  <a:spcPts val="3396"/>
                </a:lnSpc>
              </a:pPr>
            </a:p>
          </p:txBody>
        </p:sp>
      </p:grpSp>
      <p:sp>
        <p:nvSpPr>
          <p:cNvPr name="AutoShape 6" id="6"/>
          <p:cNvSpPr/>
          <p:nvPr/>
        </p:nvSpPr>
        <p:spPr>
          <a:xfrm rot="0">
            <a:off x="15688428" y="9074801"/>
            <a:ext cx="1129016" cy="0"/>
          </a:xfrm>
          <a:prstGeom prst="line">
            <a:avLst/>
          </a:prstGeom>
          <a:ln cap="flat" w="38100">
            <a:solidFill>
              <a:srgbClr val="FFF6F0"/>
            </a:solidFill>
            <a:prstDash val="solid"/>
            <a:headEnd type="none" len="sm" w="sm"/>
            <a:tailEnd type="arrow" len="sm" w="med"/>
          </a:ln>
        </p:spPr>
      </p:sp>
      <p:grpSp>
        <p:nvGrpSpPr>
          <p:cNvPr name="Group 7" id="7"/>
          <p:cNvGrpSpPr/>
          <p:nvPr/>
        </p:nvGrpSpPr>
        <p:grpSpPr>
          <a:xfrm rot="0">
            <a:off x="3171" y="0"/>
            <a:ext cx="4600655" cy="1205608"/>
            <a:chOff x="0" y="0"/>
            <a:chExt cx="1211695" cy="317526"/>
          </a:xfrm>
        </p:grpSpPr>
        <p:sp>
          <p:nvSpPr>
            <p:cNvPr name="Freeform 8" id="8"/>
            <p:cNvSpPr/>
            <p:nvPr/>
          </p:nvSpPr>
          <p:spPr>
            <a:xfrm flipH="false" flipV="false" rot="0">
              <a:off x="0" y="0"/>
              <a:ext cx="1211695" cy="317526"/>
            </a:xfrm>
            <a:custGeom>
              <a:avLst/>
              <a:gdLst/>
              <a:ahLst/>
              <a:cxnLst/>
              <a:rect r="r" b="b" t="t" l="l"/>
              <a:pathLst>
                <a:path h="317526" w="1211695">
                  <a:moveTo>
                    <a:pt x="0" y="0"/>
                  </a:moveTo>
                  <a:lnTo>
                    <a:pt x="1211695" y="0"/>
                  </a:lnTo>
                  <a:lnTo>
                    <a:pt x="1211695" y="317526"/>
                  </a:lnTo>
                  <a:lnTo>
                    <a:pt x="0" y="317526"/>
                  </a:lnTo>
                  <a:close/>
                </a:path>
              </a:pathLst>
            </a:custGeom>
            <a:solidFill>
              <a:srgbClr val="307FB3"/>
            </a:solidFill>
          </p:spPr>
        </p:sp>
        <p:sp>
          <p:nvSpPr>
            <p:cNvPr name="TextBox 9" id="9"/>
            <p:cNvSpPr txBox="true"/>
            <p:nvPr/>
          </p:nvSpPr>
          <p:spPr>
            <a:xfrm>
              <a:off x="0" y="-57150"/>
              <a:ext cx="1211695" cy="374676"/>
            </a:xfrm>
            <a:prstGeom prst="rect">
              <a:avLst/>
            </a:prstGeom>
          </p:spPr>
          <p:txBody>
            <a:bodyPr anchor="ctr" rtlCol="false" tIns="50800" lIns="50800" bIns="50800" rIns="50800"/>
            <a:lstStyle/>
            <a:p>
              <a:pPr algn="ctr">
                <a:lnSpc>
                  <a:spcPts val="3396"/>
                </a:lnSpc>
              </a:pPr>
            </a:p>
          </p:txBody>
        </p:sp>
      </p:grpSp>
      <p:sp>
        <p:nvSpPr>
          <p:cNvPr name="TextBox 10" id="10"/>
          <p:cNvSpPr txBox="true"/>
          <p:nvPr/>
        </p:nvSpPr>
        <p:spPr>
          <a:xfrm rot="0">
            <a:off x="2155836" y="2558158"/>
            <a:ext cx="13976328" cy="4139089"/>
          </a:xfrm>
          <a:prstGeom prst="rect">
            <a:avLst/>
          </a:prstGeom>
        </p:spPr>
        <p:txBody>
          <a:bodyPr anchor="t" rtlCol="false" tIns="0" lIns="0" bIns="0" rIns="0">
            <a:spAutoFit/>
          </a:bodyPr>
          <a:lstStyle/>
          <a:p>
            <a:pPr algn="ctr">
              <a:lnSpc>
                <a:spcPts val="16094"/>
              </a:lnSpc>
            </a:pPr>
            <a:r>
              <a:rPr lang="en-US" sz="15041" spc="1082">
                <a:solidFill>
                  <a:srgbClr val="202020"/>
                </a:solidFill>
                <a:latin typeface="Anton"/>
                <a:ea typeface="Anton"/>
                <a:cs typeface="Anton"/>
                <a:sym typeface="Anton"/>
              </a:rPr>
              <a:t>FINANCIAL</a:t>
            </a:r>
          </a:p>
          <a:p>
            <a:pPr algn="ctr">
              <a:lnSpc>
                <a:spcPts val="16094"/>
              </a:lnSpc>
            </a:pPr>
            <a:r>
              <a:rPr lang="en-US" sz="15041" spc="1082">
                <a:solidFill>
                  <a:srgbClr val="202020"/>
                </a:solidFill>
                <a:latin typeface="Anton"/>
                <a:ea typeface="Anton"/>
                <a:cs typeface="Anton"/>
                <a:sym typeface="Anton"/>
              </a:rPr>
              <a:t>PROJECTION</a:t>
            </a:r>
          </a:p>
        </p:txBody>
      </p:sp>
      <p:sp>
        <p:nvSpPr>
          <p:cNvPr name="TextBox 11" id="11"/>
          <p:cNvSpPr txBox="true"/>
          <p:nvPr/>
        </p:nvSpPr>
        <p:spPr>
          <a:xfrm rot="0">
            <a:off x="2926695" y="5408498"/>
            <a:ext cx="12434611" cy="2320323"/>
          </a:xfrm>
          <a:prstGeom prst="rect">
            <a:avLst/>
          </a:prstGeom>
        </p:spPr>
        <p:txBody>
          <a:bodyPr anchor="t" rtlCol="false" tIns="0" lIns="0" bIns="0" rIns="0">
            <a:spAutoFit/>
          </a:bodyPr>
          <a:lstStyle/>
          <a:p>
            <a:pPr algn="ctr">
              <a:lnSpc>
                <a:spcPts val="18998"/>
              </a:lnSpc>
            </a:pPr>
            <a:r>
              <a:rPr lang="en-US" sz="13570">
                <a:solidFill>
                  <a:srgbClr val="307FB3"/>
                </a:solidFill>
                <a:latin typeface="Holiday"/>
                <a:ea typeface="Holiday"/>
                <a:cs typeface="Holiday"/>
                <a:sym typeface="Holiday"/>
              </a:rPr>
              <a:t>Annual Report</a:t>
            </a:r>
          </a:p>
        </p:txBody>
      </p:sp>
      <p:sp>
        <p:nvSpPr>
          <p:cNvPr name="TextBox 12" id="12"/>
          <p:cNvSpPr txBox="true"/>
          <p:nvPr/>
        </p:nvSpPr>
        <p:spPr>
          <a:xfrm rot="0">
            <a:off x="1461272" y="8831381"/>
            <a:ext cx="5656051" cy="424148"/>
          </a:xfrm>
          <a:prstGeom prst="rect">
            <a:avLst/>
          </a:prstGeom>
        </p:spPr>
        <p:txBody>
          <a:bodyPr anchor="t" rtlCol="false" tIns="0" lIns="0" bIns="0" rIns="0">
            <a:spAutoFit/>
          </a:bodyPr>
          <a:lstStyle/>
          <a:p>
            <a:pPr algn="l">
              <a:lnSpc>
                <a:spcPts val="3396"/>
              </a:lnSpc>
            </a:pPr>
            <a:r>
              <a:rPr lang="en-US" b="true" sz="2426" u="sng">
                <a:solidFill>
                  <a:srgbClr val="FFF6F0"/>
                </a:solidFill>
                <a:latin typeface="Raleway Bold"/>
                <a:ea typeface="Raleway Bold"/>
                <a:cs typeface="Raleway Bold"/>
                <a:sym typeface="Raleway Bold"/>
                <a:hlinkClick r:id="rId4" tooltip="https://boostsuite.com"/>
              </a:rPr>
              <a:t>boostsuite.com | 2024</a:t>
            </a:r>
          </a:p>
        </p:txBody>
      </p:sp>
      <p:sp>
        <p:nvSpPr>
          <p:cNvPr name="Freeform 13" id="13"/>
          <p:cNvSpPr/>
          <p:nvPr/>
        </p:nvSpPr>
        <p:spPr>
          <a:xfrm flipH="false" flipV="false" rot="0">
            <a:off x="150833" y="111337"/>
            <a:ext cx="4305330" cy="1094271"/>
          </a:xfrm>
          <a:custGeom>
            <a:avLst/>
            <a:gdLst/>
            <a:ahLst/>
            <a:cxnLst/>
            <a:rect r="r" b="b" t="t" l="l"/>
            <a:pathLst>
              <a:path h="1094271" w="4305330">
                <a:moveTo>
                  <a:pt x="0" y="0"/>
                </a:moveTo>
                <a:lnTo>
                  <a:pt x="4305330" y="0"/>
                </a:lnTo>
                <a:lnTo>
                  <a:pt x="4305330" y="1094271"/>
                </a:lnTo>
                <a:lnTo>
                  <a:pt x="0" y="1094271"/>
                </a:lnTo>
                <a:lnTo>
                  <a:pt x="0" y="0"/>
                </a:lnTo>
                <a:close/>
              </a:path>
            </a:pathLst>
          </a:custGeom>
          <a:blipFill>
            <a:blip r:embed="rId5"/>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20202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0718888" y="1788565"/>
            <a:ext cx="7121256" cy="6794976"/>
          </a:xfrm>
          <a:prstGeom prst="rect">
            <a:avLst/>
          </a:prstGeom>
        </p:spPr>
      </p:pic>
      <p:sp>
        <p:nvSpPr>
          <p:cNvPr name="TextBox 3" id="3"/>
          <p:cNvSpPr txBox="true"/>
          <p:nvPr/>
        </p:nvSpPr>
        <p:spPr>
          <a:xfrm rot="0">
            <a:off x="1028700" y="2615746"/>
            <a:ext cx="5955259" cy="1710417"/>
          </a:xfrm>
          <a:prstGeom prst="rect">
            <a:avLst/>
          </a:prstGeom>
        </p:spPr>
        <p:txBody>
          <a:bodyPr anchor="t" rtlCol="false" tIns="0" lIns="0" bIns="0" rIns="0">
            <a:spAutoFit/>
          </a:bodyPr>
          <a:lstStyle/>
          <a:p>
            <a:pPr algn="l">
              <a:lnSpc>
                <a:spcPts val="14031"/>
              </a:lnSpc>
            </a:pPr>
            <a:r>
              <a:rPr lang="en-US" sz="10022">
                <a:solidFill>
                  <a:srgbClr val="FFF6F0"/>
                </a:solidFill>
                <a:latin typeface="Anton"/>
                <a:ea typeface="Anton"/>
                <a:cs typeface="Anton"/>
                <a:sym typeface="Anton"/>
              </a:rPr>
              <a:t>Result</a:t>
            </a:r>
          </a:p>
        </p:txBody>
      </p:sp>
      <p:sp>
        <p:nvSpPr>
          <p:cNvPr name="TextBox 4" id="4"/>
          <p:cNvSpPr txBox="true"/>
          <p:nvPr/>
        </p:nvSpPr>
        <p:spPr>
          <a:xfrm rot="0">
            <a:off x="1028700" y="981075"/>
            <a:ext cx="806390" cy="316230"/>
          </a:xfrm>
          <a:prstGeom prst="rect">
            <a:avLst/>
          </a:prstGeom>
        </p:spPr>
        <p:txBody>
          <a:bodyPr anchor="t" rtlCol="false" tIns="0" lIns="0" bIns="0" rIns="0">
            <a:spAutoFit/>
          </a:bodyPr>
          <a:lstStyle/>
          <a:p>
            <a:pPr algn="l">
              <a:lnSpc>
                <a:spcPts val="2520"/>
              </a:lnSpc>
            </a:pPr>
            <a:r>
              <a:rPr lang="en-US" sz="1800">
                <a:solidFill>
                  <a:srgbClr val="FFF6F0"/>
                </a:solidFill>
                <a:latin typeface="Raleway"/>
                <a:ea typeface="Raleway"/>
                <a:cs typeface="Raleway"/>
                <a:sym typeface="Raleway"/>
              </a:rPr>
              <a:t>Page</a:t>
            </a:r>
          </a:p>
        </p:txBody>
      </p:sp>
      <p:sp>
        <p:nvSpPr>
          <p:cNvPr name="TextBox 5" id="5"/>
          <p:cNvSpPr txBox="true"/>
          <p:nvPr/>
        </p:nvSpPr>
        <p:spPr>
          <a:xfrm rot="0">
            <a:off x="1431895" y="981075"/>
            <a:ext cx="1220848" cy="316230"/>
          </a:xfrm>
          <a:prstGeom prst="rect">
            <a:avLst/>
          </a:prstGeom>
        </p:spPr>
        <p:txBody>
          <a:bodyPr anchor="t" rtlCol="false" tIns="0" lIns="0" bIns="0" rIns="0">
            <a:spAutoFit/>
          </a:bodyPr>
          <a:lstStyle/>
          <a:p>
            <a:pPr algn="r">
              <a:lnSpc>
                <a:spcPts val="2520"/>
              </a:lnSpc>
            </a:pPr>
            <a:r>
              <a:rPr lang="en-US" sz="1800" b="true">
                <a:solidFill>
                  <a:srgbClr val="FFF6F0"/>
                </a:solidFill>
                <a:latin typeface="Raleway Bold"/>
                <a:ea typeface="Raleway Bold"/>
                <a:cs typeface="Raleway Bold"/>
                <a:sym typeface="Raleway Bold"/>
              </a:rPr>
              <a:t>09 of 12</a:t>
            </a:r>
          </a:p>
        </p:txBody>
      </p:sp>
      <p:sp>
        <p:nvSpPr>
          <p:cNvPr name="AutoShape 6" id="6"/>
          <p:cNvSpPr/>
          <p:nvPr/>
        </p:nvSpPr>
        <p:spPr>
          <a:xfrm rot="-2722">
            <a:off x="3256441" y="1148715"/>
            <a:ext cx="12027882" cy="0"/>
          </a:xfrm>
          <a:prstGeom prst="line">
            <a:avLst/>
          </a:prstGeom>
          <a:ln cap="flat" w="38100">
            <a:solidFill>
              <a:srgbClr val="FFF6F0"/>
            </a:solidFill>
            <a:prstDash val="solid"/>
            <a:headEnd type="none" len="sm" w="sm"/>
            <a:tailEnd type="none" len="sm" w="sm"/>
          </a:ln>
        </p:spPr>
      </p:sp>
      <p:sp>
        <p:nvSpPr>
          <p:cNvPr name="Freeform 7" id="7"/>
          <p:cNvSpPr/>
          <p:nvPr/>
        </p:nvSpPr>
        <p:spPr>
          <a:xfrm flipH="false" flipV="false" rot="0">
            <a:off x="15839554" y="887353"/>
            <a:ext cx="1419746" cy="409952"/>
          </a:xfrm>
          <a:custGeom>
            <a:avLst/>
            <a:gdLst/>
            <a:ahLst/>
            <a:cxnLst/>
            <a:rect r="r" b="b" t="t" l="l"/>
            <a:pathLst>
              <a:path h="409952" w="1419746">
                <a:moveTo>
                  <a:pt x="0" y="0"/>
                </a:moveTo>
                <a:lnTo>
                  <a:pt x="1419746" y="0"/>
                </a:lnTo>
                <a:lnTo>
                  <a:pt x="1419746" y="409952"/>
                </a:lnTo>
                <a:lnTo>
                  <a:pt x="0" y="4099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0">
            <a:off x="1028700" y="8601377"/>
            <a:ext cx="16230600" cy="946847"/>
            <a:chOff x="0" y="0"/>
            <a:chExt cx="4274726" cy="249375"/>
          </a:xfrm>
        </p:grpSpPr>
        <p:sp>
          <p:nvSpPr>
            <p:cNvPr name="Freeform 9" id="9"/>
            <p:cNvSpPr/>
            <p:nvPr/>
          </p:nvSpPr>
          <p:spPr>
            <a:xfrm flipH="false" flipV="false" rot="0">
              <a:off x="0" y="0"/>
              <a:ext cx="4274726" cy="249375"/>
            </a:xfrm>
            <a:custGeom>
              <a:avLst/>
              <a:gdLst/>
              <a:ahLst/>
              <a:cxnLst/>
              <a:rect r="r" b="b" t="t" l="l"/>
              <a:pathLst>
                <a:path h="249375" w="4274726">
                  <a:moveTo>
                    <a:pt x="11925" y="0"/>
                  </a:moveTo>
                  <a:lnTo>
                    <a:pt x="4262801" y="0"/>
                  </a:lnTo>
                  <a:cubicBezTo>
                    <a:pt x="4269387" y="0"/>
                    <a:pt x="4274726" y="5339"/>
                    <a:pt x="4274726" y="11925"/>
                  </a:cubicBezTo>
                  <a:lnTo>
                    <a:pt x="4274726" y="237450"/>
                  </a:lnTo>
                  <a:cubicBezTo>
                    <a:pt x="4274726" y="244036"/>
                    <a:pt x="4269387" y="249375"/>
                    <a:pt x="4262801" y="249375"/>
                  </a:cubicBezTo>
                  <a:lnTo>
                    <a:pt x="11925" y="249375"/>
                  </a:lnTo>
                  <a:cubicBezTo>
                    <a:pt x="5339" y="249375"/>
                    <a:pt x="0" y="244036"/>
                    <a:pt x="0" y="237450"/>
                  </a:cubicBezTo>
                  <a:lnTo>
                    <a:pt x="0" y="11925"/>
                  </a:lnTo>
                  <a:cubicBezTo>
                    <a:pt x="0" y="5339"/>
                    <a:pt x="5339" y="0"/>
                    <a:pt x="11925" y="0"/>
                  </a:cubicBezTo>
                  <a:close/>
                </a:path>
              </a:pathLst>
            </a:custGeom>
            <a:solidFill>
              <a:srgbClr val="307FB3"/>
            </a:solidFill>
          </p:spPr>
        </p:sp>
        <p:sp>
          <p:nvSpPr>
            <p:cNvPr name="TextBox 10" id="10"/>
            <p:cNvSpPr txBox="true"/>
            <p:nvPr/>
          </p:nvSpPr>
          <p:spPr>
            <a:xfrm>
              <a:off x="0" y="-57150"/>
              <a:ext cx="4274726" cy="306525"/>
            </a:xfrm>
            <a:prstGeom prst="rect">
              <a:avLst/>
            </a:prstGeom>
          </p:spPr>
          <p:txBody>
            <a:bodyPr anchor="ctr" rtlCol="false" tIns="50800" lIns="50800" bIns="50800" rIns="50800"/>
            <a:lstStyle/>
            <a:p>
              <a:pPr algn="ctr">
                <a:lnSpc>
                  <a:spcPts val="3396"/>
                </a:lnSpc>
              </a:pPr>
            </a:p>
          </p:txBody>
        </p:sp>
      </p:grpSp>
      <p:sp>
        <p:nvSpPr>
          <p:cNvPr name="AutoShape 11" id="11"/>
          <p:cNvSpPr/>
          <p:nvPr/>
        </p:nvSpPr>
        <p:spPr>
          <a:xfrm rot="0">
            <a:off x="15688428" y="9074801"/>
            <a:ext cx="1129016" cy="0"/>
          </a:xfrm>
          <a:prstGeom prst="line">
            <a:avLst/>
          </a:prstGeom>
          <a:ln cap="flat" w="38100">
            <a:solidFill>
              <a:srgbClr val="FFF6F0"/>
            </a:solidFill>
            <a:prstDash val="solid"/>
            <a:headEnd type="none" len="sm" w="sm"/>
            <a:tailEnd type="arrow" len="sm" w="med"/>
          </a:ln>
        </p:spPr>
      </p:sp>
      <p:sp>
        <p:nvSpPr>
          <p:cNvPr name="TextBox 12" id="12"/>
          <p:cNvSpPr txBox="true"/>
          <p:nvPr/>
        </p:nvSpPr>
        <p:spPr>
          <a:xfrm rot="0">
            <a:off x="1546043" y="8892873"/>
            <a:ext cx="5149844" cy="316230"/>
          </a:xfrm>
          <a:prstGeom prst="rect">
            <a:avLst/>
          </a:prstGeom>
        </p:spPr>
        <p:txBody>
          <a:bodyPr anchor="t" rtlCol="false" tIns="0" lIns="0" bIns="0" rIns="0">
            <a:spAutoFit/>
          </a:bodyPr>
          <a:lstStyle/>
          <a:p>
            <a:pPr algn="l">
              <a:lnSpc>
                <a:spcPts val="2520"/>
              </a:lnSpc>
            </a:pPr>
            <a:r>
              <a:rPr lang="en-US" sz="1800">
                <a:solidFill>
                  <a:srgbClr val="FFF6F0"/>
                </a:solidFill>
                <a:latin typeface="Raleway"/>
                <a:ea typeface="Raleway"/>
                <a:cs typeface="Raleway"/>
                <a:sym typeface="Raleway"/>
              </a:rPr>
              <a:t>Financial Projection | Annual Report | 2024</a:t>
            </a:r>
          </a:p>
        </p:txBody>
      </p:sp>
      <p:sp>
        <p:nvSpPr>
          <p:cNvPr name="TextBox 13" id="13"/>
          <p:cNvSpPr txBox="true"/>
          <p:nvPr/>
        </p:nvSpPr>
        <p:spPr>
          <a:xfrm rot="0">
            <a:off x="1028700" y="4523559"/>
            <a:ext cx="8241682" cy="1378585"/>
          </a:xfrm>
          <a:prstGeom prst="rect">
            <a:avLst/>
          </a:prstGeom>
        </p:spPr>
        <p:txBody>
          <a:bodyPr anchor="t" rtlCol="false" tIns="0" lIns="0" bIns="0" rIns="0">
            <a:spAutoFit/>
          </a:bodyPr>
          <a:lstStyle/>
          <a:p>
            <a:pPr algn="l">
              <a:lnSpc>
                <a:spcPts val="2240"/>
              </a:lnSpc>
              <a:spcBef>
                <a:spcPct val="0"/>
              </a:spcBef>
            </a:pPr>
            <a:r>
              <a:rPr lang="en-US" sz="1600" spc="105">
                <a:solidFill>
                  <a:srgbClr val="FFF6F0"/>
                </a:solidFill>
                <a:latin typeface="Raleway"/>
                <a:ea typeface="Raleway"/>
                <a:cs typeface="Raleway"/>
                <a:sym typeface="Raleway"/>
              </a:rPr>
              <a:t>Lorem ipsum dolor sit amet, consectetur adipiscing elit. Etiam tincidunt arcu id libero suscipit scelerisque. Donec tristique neque nec neque tempus, a placerat lacus ultricies. Pellentesque in nibh vel ipsum posuere porttitor eget non purus. Duis vel sapien non augue luctus suscipit. Proin iaculis diam auctor ex venenatis, in dictum augue fringilla.</a:t>
            </a:r>
          </a:p>
        </p:txBody>
      </p:sp>
      <p:sp>
        <p:nvSpPr>
          <p:cNvPr name="TextBox 14" id="14"/>
          <p:cNvSpPr txBox="true"/>
          <p:nvPr/>
        </p:nvSpPr>
        <p:spPr>
          <a:xfrm rot="0">
            <a:off x="1028700" y="6102169"/>
            <a:ext cx="8241682" cy="1378585"/>
          </a:xfrm>
          <a:prstGeom prst="rect">
            <a:avLst/>
          </a:prstGeom>
        </p:spPr>
        <p:txBody>
          <a:bodyPr anchor="t" rtlCol="false" tIns="0" lIns="0" bIns="0" rIns="0">
            <a:spAutoFit/>
          </a:bodyPr>
          <a:lstStyle/>
          <a:p>
            <a:pPr algn="l">
              <a:lnSpc>
                <a:spcPts val="2240"/>
              </a:lnSpc>
              <a:spcBef>
                <a:spcPct val="0"/>
              </a:spcBef>
            </a:pPr>
            <a:r>
              <a:rPr lang="en-US" sz="1600" spc="105">
                <a:solidFill>
                  <a:srgbClr val="FFF6F0"/>
                </a:solidFill>
                <a:latin typeface="Raleway"/>
                <a:ea typeface="Raleway"/>
                <a:cs typeface="Raleway"/>
                <a:sym typeface="Raleway"/>
              </a:rPr>
              <a:t>Lorem ipsum dolor sit amet, consectetur adipiscing elit. Etiam tincidunt arcu id libero suscipit scelerisque. Donec tristique neque nec neque tempus, a placerat lacus ultricies. Pellentesque in nibh vel ipsum posuere porttitor eget non purus. Duis vel sapien non augue luctus suscipit. Proin iaculis diam auctor ex venenatis, in dictum augue fringilla.</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6F0"/>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922752"/>
            <a:ext cx="560184" cy="560184"/>
          </a:xfrm>
          <a:custGeom>
            <a:avLst/>
            <a:gdLst/>
            <a:ahLst/>
            <a:cxnLst/>
            <a:rect r="r" b="b" t="t" l="l"/>
            <a:pathLst>
              <a:path h="560184" w="560184">
                <a:moveTo>
                  <a:pt x="0" y="0"/>
                </a:moveTo>
                <a:lnTo>
                  <a:pt x="560184" y="0"/>
                </a:lnTo>
                <a:lnTo>
                  <a:pt x="560184" y="560184"/>
                </a:lnTo>
                <a:lnTo>
                  <a:pt x="0" y="5601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8698116"/>
            <a:ext cx="560184" cy="560184"/>
          </a:xfrm>
          <a:custGeom>
            <a:avLst/>
            <a:gdLst/>
            <a:ahLst/>
            <a:cxnLst/>
            <a:rect r="r" b="b" t="t" l="l"/>
            <a:pathLst>
              <a:path h="560184" w="560184">
                <a:moveTo>
                  <a:pt x="0" y="0"/>
                </a:moveTo>
                <a:lnTo>
                  <a:pt x="560184" y="0"/>
                </a:lnTo>
                <a:lnTo>
                  <a:pt x="560184" y="560184"/>
                </a:lnTo>
                <a:lnTo>
                  <a:pt x="0" y="5601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28700" y="6373218"/>
            <a:ext cx="560184" cy="560184"/>
          </a:xfrm>
          <a:custGeom>
            <a:avLst/>
            <a:gdLst/>
            <a:ahLst/>
            <a:cxnLst/>
            <a:rect r="r" b="b" t="t" l="l"/>
            <a:pathLst>
              <a:path h="560184" w="560184">
                <a:moveTo>
                  <a:pt x="0" y="0"/>
                </a:moveTo>
                <a:lnTo>
                  <a:pt x="560184" y="0"/>
                </a:lnTo>
                <a:lnTo>
                  <a:pt x="560184" y="560184"/>
                </a:lnTo>
                <a:lnTo>
                  <a:pt x="0" y="56018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028700" y="7147985"/>
            <a:ext cx="560184" cy="560184"/>
          </a:xfrm>
          <a:custGeom>
            <a:avLst/>
            <a:gdLst/>
            <a:ahLst/>
            <a:cxnLst/>
            <a:rect r="r" b="b" t="t" l="l"/>
            <a:pathLst>
              <a:path h="560184" w="560184">
                <a:moveTo>
                  <a:pt x="0" y="0"/>
                </a:moveTo>
                <a:lnTo>
                  <a:pt x="560184" y="0"/>
                </a:lnTo>
                <a:lnTo>
                  <a:pt x="560184" y="560184"/>
                </a:lnTo>
                <a:lnTo>
                  <a:pt x="0" y="56018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1872143" y="6408503"/>
            <a:ext cx="3711240" cy="432464"/>
          </a:xfrm>
          <a:prstGeom prst="rect">
            <a:avLst/>
          </a:prstGeom>
        </p:spPr>
        <p:txBody>
          <a:bodyPr anchor="t" rtlCol="false" tIns="0" lIns="0" bIns="0" rIns="0">
            <a:spAutoFit/>
          </a:bodyPr>
          <a:lstStyle/>
          <a:p>
            <a:pPr algn="l">
              <a:lnSpc>
                <a:spcPts val="3463"/>
              </a:lnSpc>
              <a:spcBef>
                <a:spcPct val="0"/>
              </a:spcBef>
            </a:pPr>
            <a:r>
              <a:rPr lang="en-US" sz="2473">
                <a:solidFill>
                  <a:srgbClr val="202020"/>
                </a:solidFill>
                <a:latin typeface="Raleway"/>
                <a:ea typeface="Raleway"/>
                <a:cs typeface="Raleway"/>
                <a:sym typeface="Raleway"/>
              </a:rPr>
              <a:t>+123-456-7890</a:t>
            </a:r>
          </a:p>
        </p:txBody>
      </p:sp>
      <p:sp>
        <p:nvSpPr>
          <p:cNvPr name="TextBox 7" id="7"/>
          <p:cNvSpPr txBox="true"/>
          <p:nvPr/>
        </p:nvSpPr>
        <p:spPr>
          <a:xfrm rot="0">
            <a:off x="1872143" y="7183270"/>
            <a:ext cx="6151168" cy="432464"/>
          </a:xfrm>
          <a:prstGeom prst="rect">
            <a:avLst/>
          </a:prstGeom>
        </p:spPr>
        <p:txBody>
          <a:bodyPr anchor="t" rtlCol="false" tIns="0" lIns="0" bIns="0" rIns="0">
            <a:spAutoFit/>
          </a:bodyPr>
          <a:lstStyle/>
          <a:p>
            <a:pPr algn="l">
              <a:lnSpc>
                <a:spcPts val="3463"/>
              </a:lnSpc>
              <a:spcBef>
                <a:spcPct val="0"/>
              </a:spcBef>
            </a:pPr>
            <a:r>
              <a:rPr lang="en-US" sz="2473">
                <a:solidFill>
                  <a:srgbClr val="202020"/>
                </a:solidFill>
                <a:latin typeface="Raleway"/>
                <a:ea typeface="Raleway"/>
                <a:cs typeface="Raleway"/>
                <a:sym typeface="Raleway"/>
              </a:rPr>
              <a:t>123 Anywhere St., Any City, ST 12345</a:t>
            </a:r>
          </a:p>
        </p:txBody>
      </p:sp>
      <p:sp>
        <p:nvSpPr>
          <p:cNvPr name="TextBox 8" id="8"/>
          <p:cNvSpPr txBox="true"/>
          <p:nvPr/>
        </p:nvSpPr>
        <p:spPr>
          <a:xfrm rot="0">
            <a:off x="1872143" y="7958037"/>
            <a:ext cx="6151168" cy="432464"/>
          </a:xfrm>
          <a:prstGeom prst="rect">
            <a:avLst/>
          </a:prstGeom>
        </p:spPr>
        <p:txBody>
          <a:bodyPr anchor="t" rtlCol="false" tIns="0" lIns="0" bIns="0" rIns="0">
            <a:spAutoFit/>
          </a:bodyPr>
          <a:lstStyle/>
          <a:p>
            <a:pPr algn="l">
              <a:lnSpc>
                <a:spcPts val="3463"/>
              </a:lnSpc>
              <a:spcBef>
                <a:spcPct val="0"/>
              </a:spcBef>
            </a:pPr>
            <a:r>
              <a:rPr lang="en-US" sz="2473" u="sng">
                <a:solidFill>
                  <a:srgbClr val="202020"/>
                </a:solidFill>
                <a:latin typeface="Raleway"/>
                <a:ea typeface="Raleway"/>
                <a:cs typeface="Raleway"/>
                <a:sym typeface="Raleway"/>
                <a:hlinkClick r:id="rId10" tooltip="https://boostsuite.com"/>
              </a:rPr>
              <a:t>boostsuite.com</a:t>
            </a:r>
          </a:p>
        </p:txBody>
      </p:sp>
      <p:sp>
        <p:nvSpPr>
          <p:cNvPr name="TextBox 9" id="9"/>
          <p:cNvSpPr txBox="true"/>
          <p:nvPr/>
        </p:nvSpPr>
        <p:spPr>
          <a:xfrm rot="0">
            <a:off x="1872143" y="8733401"/>
            <a:ext cx="4968670" cy="432464"/>
          </a:xfrm>
          <a:prstGeom prst="rect">
            <a:avLst/>
          </a:prstGeom>
        </p:spPr>
        <p:txBody>
          <a:bodyPr anchor="t" rtlCol="false" tIns="0" lIns="0" bIns="0" rIns="0">
            <a:spAutoFit/>
          </a:bodyPr>
          <a:lstStyle/>
          <a:p>
            <a:pPr algn="l">
              <a:lnSpc>
                <a:spcPts val="3463"/>
              </a:lnSpc>
              <a:spcBef>
                <a:spcPct val="0"/>
              </a:spcBef>
            </a:pPr>
            <a:r>
              <a:rPr lang="en-US" sz="2473">
                <a:solidFill>
                  <a:srgbClr val="202020"/>
                </a:solidFill>
                <a:latin typeface="Raleway"/>
                <a:ea typeface="Raleway"/>
                <a:cs typeface="Raleway"/>
                <a:sym typeface="Raleway"/>
              </a:rPr>
              <a:t>admin@boostsuite.com</a:t>
            </a:r>
          </a:p>
        </p:txBody>
      </p:sp>
      <p:sp>
        <p:nvSpPr>
          <p:cNvPr name="TextBox 10" id="10"/>
          <p:cNvSpPr txBox="true"/>
          <p:nvPr/>
        </p:nvSpPr>
        <p:spPr>
          <a:xfrm rot="0">
            <a:off x="1028700" y="1967161"/>
            <a:ext cx="6460321" cy="1307787"/>
          </a:xfrm>
          <a:prstGeom prst="rect">
            <a:avLst/>
          </a:prstGeom>
        </p:spPr>
        <p:txBody>
          <a:bodyPr anchor="t" rtlCol="false" tIns="0" lIns="0" bIns="0" rIns="0">
            <a:spAutoFit/>
          </a:bodyPr>
          <a:lstStyle/>
          <a:p>
            <a:pPr algn="l">
              <a:lnSpc>
                <a:spcPts val="9977"/>
              </a:lnSpc>
            </a:pPr>
            <a:r>
              <a:rPr lang="en-US" sz="9412">
                <a:solidFill>
                  <a:srgbClr val="202020"/>
                </a:solidFill>
                <a:latin typeface="Anton"/>
                <a:ea typeface="Anton"/>
                <a:cs typeface="Anton"/>
                <a:sym typeface="Anton"/>
              </a:rPr>
              <a:t>Contact Us</a:t>
            </a:r>
          </a:p>
        </p:txBody>
      </p:sp>
      <p:grpSp>
        <p:nvGrpSpPr>
          <p:cNvPr name="Group 11" id="11"/>
          <p:cNvGrpSpPr/>
          <p:nvPr/>
        </p:nvGrpSpPr>
        <p:grpSpPr>
          <a:xfrm rot="0">
            <a:off x="-464960" y="3674998"/>
            <a:ext cx="10117137" cy="2074755"/>
            <a:chOff x="0" y="0"/>
            <a:chExt cx="2664596" cy="546437"/>
          </a:xfrm>
        </p:grpSpPr>
        <p:sp>
          <p:nvSpPr>
            <p:cNvPr name="Freeform 12" id="12"/>
            <p:cNvSpPr/>
            <p:nvPr/>
          </p:nvSpPr>
          <p:spPr>
            <a:xfrm flipH="false" flipV="false" rot="0">
              <a:off x="0" y="0"/>
              <a:ext cx="2664596" cy="546437"/>
            </a:xfrm>
            <a:custGeom>
              <a:avLst/>
              <a:gdLst/>
              <a:ahLst/>
              <a:cxnLst/>
              <a:rect r="r" b="b" t="t" l="l"/>
              <a:pathLst>
                <a:path h="546437" w="2664596">
                  <a:moveTo>
                    <a:pt x="0" y="0"/>
                  </a:moveTo>
                  <a:lnTo>
                    <a:pt x="2664596" y="0"/>
                  </a:lnTo>
                  <a:lnTo>
                    <a:pt x="2664596" y="546437"/>
                  </a:lnTo>
                  <a:lnTo>
                    <a:pt x="0" y="546437"/>
                  </a:lnTo>
                  <a:close/>
                </a:path>
              </a:pathLst>
            </a:custGeom>
            <a:solidFill>
              <a:srgbClr val="AF2929">
                <a:alpha val="4706"/>
              </a:srgbClr>
            </a:solidFill>
          </p:spPr>
        </p:sp>
        <p:sp>
          <p:nvSpPr>
            <p:cNvPr name="TextBox 13" id="13"/>
            <p:cNvSpPr txBox="true"/>
            <p:nvPr/>
          </p:nvSpPr>
          <p:spPr>
            <a:xfrm>
              <a:off x="0" y="-57150"/>
              <a:ext cx="2664596" cy="603587"/>
            </a:xfrm>
            <a:prstGeom prst="rect">
              <a:avLst/>
            </a:prstGeom>
          </p:spPr>
          <p:txBody>
            <a:bodyPr anchor="ctr" rtlCol="false" tIns="50800" lIns="50800" bIns="50800" rIns="50800"/>
            <a:lstStyle/>
            <a:p>
              <a:pPr algn="ctr">
                <a:lnSpc>
                  <a:spcPts val="3396"/>
                </a:lnSpc>
              </a:pPr>
            </a:p>
          </p:txBody>
        </p:sp>
      </p:grpSp>
      <p:sp>
        <p:nvSpPr>
          <p:cNvPr name="TextBox 14" id="14"/>
          <p:cNvSpPr txBox="true"/>
          <p:nvPr/>
        </p:nvSpPr>
        <p:spPr>
          <a:xfrm rot="0">
            <a:off x="1028700" y="4004033"/>
            <a:ext cx="6095346" cy="1378585"/>
          </a:xfrm>
          <a:prstGeom prst="rect">
            <a:avLst/>
          </a:prstGeom>
        </p:spPr>
        <p:txBody>
          <a:bodyPr anchor="t" rtlCol="false" tIns="0" lIns="0" bIns="0" rIns="0">
            <a:spAutoFit/>
          </a:bodyPr>
          <a:lstStyle/>
          <a:p>
            <a:pPr algn="l">
              <a:lnSpc>
                <a:spcPts val="2240"/>
              </a:lnSpc>
              <a:spcBef>
                <a:spcPct val="0"/>
              </a:spcBef>
            </a:pPr>
            <a:r>
              <a:rPr lang="en-US" sz="1600" spc="105">
                <a:solidFill>
                  <a:srgbClr val="202020"/>
                </a:solidFill>
                <a:latin typeface="Raleway"/>
                <a:ea typeface="Raleway"/>
                <a:cs typeface="Raleway"/>
                <a:sym typeface="Raleway"/>
              </a:rPr>
              <a:t>Lorem ipsum dolor sit amet, consectetur adipiscing elit. Etiam tincidunt arcu id libero suscipit scelerisque. Donec tristique neque nec neque tempus, a placerat lacus ultricies. Pellentesque in nibh vel ipsum posuere porttitor eget non purus.</a:t>
            </a:r>
          </a:p>
        </p:txBody>
      </p:sp>
      <p:sp>
        <p:nvSpPr>
          <p:cNvPr name="TextBox 15" id="15"/>
          <p:cNvSpPr txBox="true"/>
          <p:nvPr/>
        </p:nvSpPr>
        <p:spPr>
          <a:xfrm rot="0">
            <a:off x="1060122" y="981075"/>
            <a:ext cx="806390" cy="316230"/>
          </a:xfrm>
          <a:prstGeom prst="rect">
            <a:avLst/>
          </a:prstGeom>
        </p:spPr>
        <p:txBody>
          <a:bodyPr anchor="t" rtlCol="false" tIns="0" lIns="0" bIns="0" rIns="0">
            <a:spAutoFit/>
          </a:bodyPr>
          <a:lstStyle/>
          <a:p>
            <a:pPr algn="l">
              <a:lnSpc>
                <a:spcPts val="2520"/>
              </a:lnSpc>
            </a:pPr>
            <a:r>
              <a:rPr lang="en-US" sz="1800">
                <a:solidFill>
                  <a:srgbClr val="202020"/>
                </a:solidFill>
                <a:latin typeface="Raleway"/>
                <a:ea typeface="Raleway"/>
                <a:cs typeface="Raleway"/>
                <a:sym typeface="Raleway"/>
              </a:rPr>
              <a:t>Page</a:t>
            </a:r>
          </a:p>
        </p:txBody>
      </p:sp>
      <p:sp>
        <p:nvSpPr>
          <p:cNvPr name="TextBox 16" id="16"/>
          <p:cNvSpPr txBox="true"/>
          <p:nvPr/>
        </p:nvSpPr>
        <p:spPr>
          <a:xfrm rot="0">
            <a:off x="1463317" y="981075"/>
            <a:ext cx="1220848" cy="316230"/>
          </a:xfrm>
          <a:prstGeom prst="rect">
            <a:avLst/>
          </a:prstGeom>
        </p:spPr>
        <p:txBody>
          <a:bodyPr anchor="t" rtlCol="false" tIns="0" lIns="0" bIns="0" rIns="0">
            <a:spAutoFit/>
          </a:bodyPr>
          <a:lstStyle/>
          <a:p>
            <a:pPr algn="r">
              <a:lnSpc>
                <a:spcPts val="2520"/>
              </a:lnSpc>
            </a:pPr>
            <a:r>
              <a:rPr lang="en-US" sz="1800" b="true">
                <a:solidFill>
                  <a:srgbClr val="AF2929"/>
                </a:solidFill>
                <a:latin typeface="Raleway Bold"/>
                <a:ea typeface="Raleway Bold"/>
                <a:cs typeface="Raleway Bold"/>
                <a:sym typeface="Raleway Bold"/>
              </a:rPr>
              <a:t>11 of 12</a:t>
            </a:r>
          </a:p>
        </p:txBody>
      </p:sp>
      <p:grpSp>
        <p:nvGrpSpPr>
          <p:cNvPr name="Group 17" id="17"/>
          <p:cNvGrpSpPr/>
          <p:nvPr/>
        </p:nvGrpSpPr>
        <p:grpSpPr>
          <a:xfrm rot="0">
            <a:off x="12942327" y="-162446"/>
            <a:ext cx="5517984" cy="10611892"/>
            <a:chOff x="0" y="0"/>
            <a:chExt cx="1453296" cy="2794902"/>
          </a:xfrm>
        </p:grpSpPr>
        <p:sp>
          <p:nvSpPr>
            <p:cNvPr name="Freeform 18" id="18"/>
            <p:cNvSpPr/>
            <p:nvPr/>
          </p:nvSpPr>
          <p:spPr>
            <a:xfrm flipH="false" flipV="false" rot="0">
              <a:off x="0" y="0"/>
              <a:ext cx="1453296" cy="2794901"/>
            </a:xfrm>
            <a:custGeom>
              <a:avLst/>
              <a:gdLst/>
              <a:ahLst/>
              <a:cxnLst/>
              <a:rect r="r" b="b" t="t" l="l"/>
              <a:pathLst>
                <a:path h="2794901" w="1453296">
                  <a:moveTo>
                    <a:pt x="0" y="0"/>
                  </a:moveTo>
                  <a:lnTo>
                    <a:pt x="1453296" y="0"/>
                  </a:lnTo>
                  <a:lnTo>
                    <a:pt x="1453296" y="2794901"/>
                  </a:lnTo>
                  <a:lnTo>
                    <a:pt x="0" y="2794901"/>
                  </a:lnTo>
                  <a:close/>
                </a:path>
              </a:pathLst>
            </a:custGeom>
            <a:solidFill>
              <a:srgbClr val="307FB3"/>
            </a:solidFill>
          </p:spPr>
        </p:sp>
        <p:sp>
          <p:nvSpPr>
            <p:cNvPr name="TextBox 19" id="19"/>
            <p:cNvSpPr txBox="true"/>
            <p:nvPr/>
          </p:nvSpPr>
          <p:spPr>
            <a:xfrm>
              <a:off x="0" y="-57150"/>
              <a:ext cx="1453296" cy="2852052"/>
            </a:xfrm>
            <a:prstGeom prst="rect">
              <a:avLst/>
            </a:prstGeom>
          </p:spPr>
          <p:txBody>
            <a:bodyPr anchor="ctr" rtlCol="false" tIns="50800" lIns="50800" bIns="50800" rIns="50800"/>
            <a:lstStyle/>
            <a:p>
              <a:pPr algn="ctr">
                <a:lnSpc>
                  <a:spcPts val="3396"/>
                </a:lnSpc>
              </a:pPr>
            </a:p>
          </p:txBody>
        </p:sp>
      </p:grpSp>
      <p:sp>
        <p:nvSpPr>
          <p:cNvPr name="Freeform 20" id="20"/>
          <p:cNvSpPr/>
          <p:nvPr/>
        </p:nvSpPr>
        <p:spPr>
          <a:xfrm flipH="false" flipV="false" rot="0">
            <a:off x="14409528" y="-2469372"/>
            <a:ext cx="5406890" cy="5406890"/>
          </a:xfrm>
          <a:custGeom>
            <a:avLst/>
            <a:gdLst/>
            <a:ahLst/>
            <a:cxnLst/>
            <a:rect r="r" b="b" t="t" l="l"/>
            <a:pathLst>
              <a:path h="5406890" w="5406890">
                <a:moveTo>
                  <a:pt x="0" y="0"/>
                </a:moveTo>
                <a:lnTo>
                  <a:pt x="5406890" y="0"/>
                </a:lnTo>
                <a:lnTo>
                  <a:pt x="5406890" y="5406891"/>
                </a:lnTo>
                <a:lnTo>
                  <a:pt x="0" y="5406891"/>
                </a:lnTo>
                <a:lnTo>
                  <a:pt x="0" y="0"/>
                </a:lnTo>
                <a:close/>
              </a:path>
            </a:pathLst>
          </a:custGeom>
          <a:blipFill>
            <a:blip r:embed="rId11">
              <a:alphaModFix amt="19999"/>
              <a:extLst>
                <a:ext uri="{96DAC541-7B7A-43D3-8B79-37D633B846F1}">
                  <asvg:svgBlip xmlns:asvg="http://schemas.microsoft.com/office/drawing/2016/SVG/main" r:embed="rId12"/>
                </a:ext>
              </a:extLst>
            </a:blip>
            <a:stretch>
              <a:fillRect l="0" t="0" r="0" b="0"/>
            </a:stretch>
          </a:blipFill>
        </p:spPr>
      </p:sp>
      <p:grpSp>
        <p:nvGrpSpPr>
          <p:cNvPr name="Group 21" id="21"/>
          <p:cNvGrpSpPr/>
          <p:nvPr/>
        </p:nvGrpSpPr>
        <p:grpSpPr>
          <a:xfrm rot="0">
            <a:off x="9334113" y="1233676"/>
            <a:ext cx="6976951" cy="7819648"/>
            <a:chOff x="0" y="0"/>
            <a:chExt cx="1837551" cy="2059496"/>
          </a:xfrm>
        </p:grpSpPr>
        <p:sp>
          <p:nvSpPr>
            <p:cNvPr name="Freeform 22" id="22"/>
            <p:cNvSpPr/>
            <p:nvPr/>
          </p:nvSpPr>
          <p:spPr>
            <a:xfrm flipH="false" flipV="false" rot="0">
              <a:off x="0" y="0"/>
              <a:ext cx="1837551" cy="2059496"/>
            </a:xfrm>
            <a:custGeom>
              <a:avLst/>
              <a:gdLst/>
              <a:ahLst/>
              <a:cxnLst/>
              <a:rect r="r" b="b" t="t" l="l"/>
              <a:pathLst>
                <a:path h="2059496" w="1837551">
                  <a:moveTo>
                    <a:pt x="16645" y="0"/>
                  </a:moveTo>
                  <a:lnTo>
                    <a:pt x="1820906" y="0"/>
                  </a:lnTo>
                  <a:cubicBezTo>
                    <a:pt x="1825321" y="0"/>
                    <a:pt x="1829554" y="1754"/>
                    <a:pt x="1832676" y="4875"/>
                  </a:cubicBezTo>
                  <a:cubicBezTo>
                    <a:pt x="1835797" y="7997"/>
                    <a:pt x="1837551" y="12230"/>
                    <a:pt x="1837551" y="16645"/>
                  </a:cubicBezTo>
                  <a:lnTo>
                    <a:pt x="1837551" y="2042851"/>
                  </a:lnTo>
                  <a:cubicBezTo>
                    <a:pt x="1837551" y="2052044"/>
                    <a:pt x="1830099" y="2059496"/>
                    <a:pt x="1820906" y="2059496"/>
                  </a:cubicBezTo>
                  <a:lnTo>
                    <a:pt x="16645" y="2059496"/>
                  </a:lnTo>
                  <a:cubicBezTo>
                    <a:pt x="12230" y="2059496"/>
                    <a:pt x="7997" y="2057742"/>
                    <a:pt x="4875" y="2054621"/>
                  </a:cubicBezTo>
                  <a:cubicBezTo>
                    <a:pt x="1754" y="2051499"/>
                    <a:pt x="0" y="2047266"/>
                    <a:pt x="0" y="2042851"/>
                  </a:cubicBezTo>
                  <a:lnTo>
                    <a:pt x="0" y="16645"/>
                  </a:lnTo>
                  <a:cubicBezTo>
                    <a:pt x="0" y="12230"/>
                    <a:pt x="1754" y="7997"/>
                    <a:pt x="4875" y="4875"/>
                  </a:cubicBezTo>
                  <a:cubicBezTo>
                    <a:pt x="7997" y="1754"/>
                    <a:pt x="12230" y="0"/>
                    <a:pt x="16645" y="0"/>
                  </a:cubicBezTo>
                  <a:close/>
                </a:path>
              </a:pathLst>
            </a:custGeom>
            <a:solidFill>
              <a:srgbClr val="FFF6F0"/>
            </a:solidFill>
            <a:ln w="38100" cap="sq">
              <a:solidFill>
                <a:srgbClr val="202020"/>
              </a:solidFill>
              <a:prstDash val="solid"/>
              <a:miter/>
            </a:ln>
          </p:spPr>
        </p:sp>
        <p:sp>
          <p:nvSpPr>
            <p:cNvPr name="TextBox 23" id="23"/>
            <p:cNvSpPr txBox="true"/>
            <p:nvPr/>
          </p:nvSpPr>
          <p:spPr>
            <a:xfrm>
              <a:off x="0" y="-57150"/>
              <a:ext cx="1837551" cy="2116646"/>
            </a:xfrm>
            <a:prstGeom prst="rect">
              <a:avLst/>
            </a:prstGeom>
          </p:spPr>
          <p:txBody>
            <a:bodyPr anchor="ctr" rtlCol="false" tIns="50800" lIns="50800" bIns="50800" rIns="50800"/>
            <a:lstStyle/>
            <a:p>
              <a:pPr algn="ctr">
                <a:lnSpc>
                  <a:spcPts val="3396"/>
                </a:lnSpc>
              </a:pPr>
            </a:p>
          </p:txBody>
        </p:sp>
      </p:grpSp>
      <p:sp>
        <p:nvSpPr>
          <p:cNvPr name="Freeform 24" id="24"/>
          <p:cNvSpPr/>
          <p:nvPr/>
        </p:nvSpPr>
        <p:spPr>
          <a:xfrm flipH="false" flipV="false" rot="0">
            <a:off x="9652177" y="1551740"/>
            <a:ext cx="6340823" cy="7183521"/>
          </a:xfrm>
          <a:custGeom>
            <a:avLst/>
            <a:gdLst/>
            <a:ahLst/>
            <a:cxnLst/>
            <a:rect r="r" b="b" t="t" l="l"/>
            <a:pathLst>
              <a:path h="7183521" w="6340823">
                <a:moveTo>
                  <a:pt x="0" y="0"/>
                </a:moveTo>
                <a:lnTo>
                  <a:pt x="6340823" y="0"/>
                </a:lnTo>
                <a:lnTo>
                  <a:pt x="6340823" y="7183520"/>
                </a:lnTo>
                <a:lnTo>
                  <a:pt x="0" y="7183520"/>
                </a:lnTo>
                <a:lnTo>
                  <a:pt x="0" y="0"/>
                </a:lnTo>
                <a:close/>
              </a:path>
            </a:pathLst>
          </a:custGeom>
          <a:blipFill>
            <a:blip r:embed="rId13"/>
            <a:stretch>
              <a:fillRect l="-34967" t="0" r="-34967"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307FB3"/>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1028700"/>
            <a:ext cx="1419746" cy="409952"/>
          </a:xfrm>
          <a:custGeom>
            <a:avLst/>
            <a:gdLst/>
            <a:ahLst/>
            <a:cxnLst/>
            <a:rect r="r" b="b" t="t" l="l"/>
            <a:pathLst>
              <a:path h="409952" w="1419746">
                <a:moveTo>
                  <a:pt x="0" y="0"/>
                </a:moveTo>
                <a:lnTo>
                  <a:pt x="1419746" y="0"/>
                </a:lnTo>
                <a:lnTo>
                  <a:pt x="1419746" y="409952"/>
                </a:lnTo>
                <a:lnTo>
                  <a:pt x="0" y="4099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5362828" y="-162446"/>
            <a:ext cx="1896472" cy="10611892"/>
            <a:chOff x="0" y="0"/>
            <a:chExt cx="499482" cy="2794902"/>
          </a:xfrm>
        </p:grpSpPr>
        <p:sp>
          <p:nvSpPr>
            <p:cNvPr name="Freeform 4" id="4"/>
            <p:cNvSpPr/>
            <p:nvPr/>
          </p:nvSpPr>
          <p:spPr>
            <a:xfrm flipH="false" flipV="false" rot="0">
              <a:off x="0" y="0"/>
              <a:ext cx="499482" cy="2794901"/>
            </a:xfrm>
            <a:custGeom>
              <a:avLst/>
              <a:gdLst/>
              <a:ahLst/>
              <a:cxnLst/>
              <a:rect r="r" b="b" t="t" l="l"/>
              <a:pathLst>
                <a:path h="2794901" w="499482">
                  <a:moveTo>
                    <a:pt x="0" y="0"/>
                  </a:moveTo>
                  <a:lnTo>
                    <a:pt x="499482" y="0"/>
                  </a:lnTo>
                  <a:lnTo>
                    <a:pt x="499482" y="2794901"/>
                  </a:lnTo>
                  <a:lnTo>
                    <a:pt x="0" y="2794901"/>
                  </a:lnTo>
                  <a:close/>
                </a:path>
              </a:pathLst>
            </a:custGeom>
            <a:solidFill>
              <a:srgbClr val="202020"/>
            </a:solidFill>
          </p:spPr>
        </p:sp>
        <p:sp>
          <p:nvSpPr>
            <p:cNvPr name="TextBox 5" id="5"/>
            <p:cNvSpPr txBox="true"/>
            <p:nvPr/>
          </p:nvSpPr>
          <p:spPr>
            <a:xfrm>
              <a:off x="0" y="-57150"/>
              <a:ext cx="499482" cy="2852052"/>
            </a:xfrm>
            <a:prstGeom prst="rect">
              <a:avLst/>
            </a:prstGeom>
          </p:spPr>
          <p:txBody>
            <a:bodyPr anchor="ctr" rtlCol="false" tIns="50800" lIns="50800" bIns="50800" rIns="50800"/>
            <a:lstStyle/>
            <a:p>
              <a:pPr algn="ctr">
                <a:lnSpc>
                  <a:spcPts val="3396"/>
                </a:lnSpc>
              </a:pPr>
            </a:p>
          </p:txBody>
        </p:sp>
      </p:grpSp>
      <p:sp>
        <p:nvSpPr>
          <p:cNvPr name="Freeform 6" id="6"/>
          <p:cNvSpPr/>
          <p:nvPr/>
        </p:nvSpPr>
        <p:spPr>
          <a:xfrm flipH="false" flipV="false" rot="0">
            <a:off x="6630668" y="-1915059"/>
            <a:ext cx="5406890" cy="5406890"/>
          </a:xfrm>
          <a:custGeom>
            <a:avLst/>
            <a:gdLst/>
            <a:ahLst/>
            <a:cxnLst/>
            <a:rect r="r" b="b" t="t" l="l"/>
            <a:pathLst>
              <a:path h="5406890" w="5406890">
                <a:moveTo>
                  <a:pt x="0" y="0"/>
                </a:moveTo>
                <a:lnTo>
                  <a:pt x="5406891" y="0"/>
                </a:lnTo>
                <a:lnTo>
                  <a:pt x="5406891" y="5406891"/>
                </a:lnTo>
                <a:lnTo>
                  <a:pt x="0" y="5406891"/>
                </a:lnTo>
                <a:lnTo>
                  <a:pt x="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9334113" y="1233676"/>
            <a:ext cx="6976951" cy="7819648"/>
            <a:chOff x="0" y="0"/>
            <a:chExt cx="1837551" cy="2059496"/>
          </a:xfrm>
        </p:grpSpPr>
        <p:sp>
          <p:nvSpPr>
            <p:cNvPr name="Freeform 8" id="8"/>
            <p:cNvSpPr/>
            <p:nvPr/>
          </p:nvSpPr>
          <p:spPr>
            <a:xfrm flipH="false" flipV="false" rot="0">
              <a:off x="0" y="0"/>
              <a:ext cx="1837551" cy="2059496"/>
            </a:xfrm>
            <a:custGeom>
              <a:avLst/>
              <a:gdLst/>
              <a:ahLst/>
              <a:cxnLst/>
              <a:rect r="r" b="b" t="t" l="l"/>
              <a:pathLst>
                <a:path h="2059496" w="1837551">
                  <a:moveTo>
                    <a:pt x="16645" y="0"/>
                  </a:moveTo>
                  <a:lnTo>
                    <a:pt x="1820906" y="0"/>
                  </a:lnTo>
                  <a:cubicBezTo>
                    <a:pt x="1825321" y="0"/>
                    <a:pt x="1829554" y="1754"/>
                    <a:pt x="1832676" y="4875"/>
                  </a:cubicBezTo>
                  <a:cubicBezTo>
                    <a:pt x="1835797" y="7997"/>
                    <a:pt x="1837551" y="12230"/>
                    <a:pt x="1837551" y="16645"/>
                  </a:cubicBezTo>
                  <a:lnTo>
                    <a:pt x="1837551" y="2042851"/>
                  </a:lnTo>
                  <a:cubicBezTo>
                    <a:pt x="1837551" y="2052044"/>
                    <a:pt x="1830099" y="2059496"/>
                    <a:pt x="1820906" y="2059496"/>
                  </a:cubicBezTo>
                  <a:lnTo>
                    <a:pt x="16645" y="2059496"/>
                  </a:lnTo>
                  <a:cubicBezTo>
                    <a:pt x="12230" y="2059496"/>
                    <a:pt x="7997" y="2057742"/>
                    <a:pt x="4875" y="2054621"/>
                  </a:cubicBezTo>
                  <a:cubicBezTo>
                    <a:pt x="1754" y="2051499"/>
                    <a:pt x="0" y="2047266"/>
                    <a:pt x="0" y="2042851"/>
                  </a:cubicBezTo>
                  <a:lnTo>
                    <a:pt x="0" y="16645"/>
                  </a:lnTo>
                  <a:cubicBezTo>
                    <a:pt x="0" y="12230"/>
                    <a:pt x="1754" y="7997"/>
                    <a:pt x="4875" y="4875"/>
                  </a:cubicBezTo>
                  <a:cubicBezTo>
                    <a:pt x="7997" y="1754"/>
                    <a:pt x="12230" y="0"/>
                    <a:pt x="16645" y="0"/>
                  </a:cubicBezTo>
                  <a:close/>
                </a:path>
              </a:pathLst>
            </a:custGeom>
            <a:solidFill>
              <a:srgbClr val="FFF6F0"/>
            </a:solidFill>
            <a:ln w="38100" cap="sq">
              <a:solidFill>
                <a:srgbClr val="202020"/>
              </a:solidFill>
              <a:prstDash val="solid"/>
              <a:miter/>
            </a:ln>
          </p:spPr>
        </p:sp>
        <p:sp>
          <p:nvSpPr>
            <p:cNvPr name="TextBox 9" id="9"/>
            <p:cNvSpPr txBox="true"/>
            <p:nvPr/>
          </p:nvSpPr>
          <p:spPr>
            <a:xfrm>
              <a:off x="0" y="-57150"/>
              <a:ext cx="1837551" cy="2116646"/>
            </a:xfrm>
            <a:prstGeom prst="rect">
              <a:avLst/>
            </a:prstGeom>
          </p:spPr>
          <p:txBody>
            <a:bodyPr anchor="ctr" rtlCol="false" tIns="50800" lIns="50800" bIns="50800" rIns="50800"/>
            <a:lstStyle/>
            <a:p>
              <a:pPr algn="ctr">
                <a:lnSpc>
                  <a:spcPts val="3396"/>
                </a:lnSpc>
              </a:pPr>
            </a:p>
          </p:txBody>
        </p:sp>
      </p:grpSp>
      <p:sp>
        <p:nvSpPr>
          <p:cNvPr name="Freeform 10" id="10"/>
          <p:cNvSpPr/>
          <p:nvPr/>
        </p:nvSpPr>
        <p:spPr>
          <a:xfrm flipH="false" flipV="false" rot="0">
            <a:off x="9652177" y="1551740"/>
            <a:ext cx="6340823" cy="7183521"/>
          </a:xfrm>
          <a:custGeom>
            <a:avLst/>
            <a:gdLst/>
            <a:ahLst/>
            <a:cxnLst/>
            <a:rect r="r" b="b" t="t" l="l"/>
            <a:pathLst>
              <a:path h="7183521" w="6340823">
                <a:moveTo>
                  <a:pt x="0" y="0"/>
                </a:moveTo>
                <a:lnTo>
                  <a:pt x="6340823" y="0"/>
                </a:lnTo>
                <a:lnTo>
                  <a:pt x="6340823" y="7183520"/>
                </a:lnTo>
                <a:lnTo>
                  <a:pt x="0" y="7183520"/>
                </a:lnTo>
                <a:lnTo>
                  <a:pt x="0" y="0"/>
                </a:lnTo>
                <a:close/>
              </a:path>
            </a:pathLst>
          </a:custGeom>
          <a:blipFill>
            <a:blip r:embed="rId6"/>
            <a:stretch>
              <a:fillRect l="-53317" t="-10156" r="-57754" b="-14050"/>
            </a:stretch>
          </a:blipFill>
        </p:spPr>
      </p:sp>
      <p:sp>
        <p:nvSpPr>
          <p:cNvPr name="TextBox 11" id="11"/>
          <p:cNvSpPr txBox="true"/>
          <p:nvPr/>
        </p:nvSpPr>
        <p:spPr>
          <a:xfrm rot="0">
            <a:off x="1007496" y="2499730"/>
            <a:ext cx="5909987" cy="1335384"/>
          </a:xfrm>
          <a:prstGeom prst="rect">
            <a:avLst/>
          </a:prstGeom>
        </p:spPr>
        <p:txBody>
          <a:bodyPr anchor="t" rtlCol="false" tIns="0" lIns="0" bIns="0" rIns="0">
            <a:spAutoFit/>
          </a:bodyPr>
          <a:lstStyle/>
          <a:p>
            <a:pPr algn="l">
              <a:lnSpc>
                <a:spcPts val="10921"/>
              </a:lnSpc>
            </a:pPr>
            <a:r>
              <a:rPr lang="en-US" sz="7800">
                <a:solidFill>
                  <a:srgbClr val="FFF6F0"/>
                </a:solidFill>
                <a:latin typeface="Anton"/>
                <a:ea typeface="Anton"/>
                <a:cs typeface="Anton"/>
                <a:sym typeface="Anton"/>
              </a:rPr>
              <a:t>Introduction</a:t>
            </a:r>
          </a:p>
        </p:txBody>
      </p:sp>
      <p:grpSp>
        <p:nvGrpSpPr>
          <p:cNvPr name="Group 12" id="12"/>
          <p:cNvGrpSpPr/>
          <p:nvPr/>
        </p:nvGrpSpPr>
        <p:grpSpPr>
          <a:xfrm rot="0">
            <a:off x="-392279" y="4063714"/>
            <a:ext cx="8618570" cy="4067954"/>
            <a:chOff x="0" y="0"/>
            <a:chExt cx="2269911" cy="1071395"/>
          </a:xfrm>
        </p:grpSpPr>
        <p:sp>
          <p:nvSpPr>
            <p:cNvPr name="Freeform 13" id="13"/>
            <p:cNvSpPr/>
            <p:nvPr/>
          </p:nvSpPr>
          <p:spPr>
            <a:xfrm flipH="false" flipV="false" rot="0">
              <a:off x="0" y="0"/>
              <a:ext cx="2269911" cy="1071395"/>
            </a:xfrm>
            <a:custGeom>
              <a:avLst/>
              <a:gdLst/>
              <a:ahLst/>
              <a:cxnLst/>
              <a:rect r="r" b="b" t="t" l="l"/>
              <a:pathLst>
                <a:path h="1071395" w="2269911">
                  <a:moveTo>
                    <a:pt x="0" y="0"/>
                  </a:moveTo>
                  <a:lnTo>
                    <a:pt x="2269911" y="0"/>
                  </a:lnTo>
                  <a:lnTo>
                    <a:pt x="2269911" y="1071395"/>
                  </a:lnTo>
                  <a:lnTo>
                    <a:pt x="0" y="1071395"/>
                  </a:lnTo>
                  <a:close/>
                </a:path>
              </a:pathLst>
            </a:custGeom>
            <a:solidFill>
              <a:srgbClr val="FFF6F0">
                <a:alpha val="4706"/>
              </a:srgbClr>
            </a:solidFill>
          </p:spPr>
        </p:sp>
        <p:sp>
          <p:nvSpPr>
            <p:cNvPr name="TextBox 14" id="14"/>
            <p:cNvSpPr txBox="true"/>
            <p:nvPr/>
          </p:nvSpPr>
          <p:spPr>
            <a:xfrm>
              <a:off x="0" y="-57150"/>
              <a:ext cx="2269911" cy="1128545"/>
            </a:xfrm>
            <a:prstGeom prst="rect">
              <a:avLst/>
            </a:prstGeom>
          </p:spPr>
          <p:txBody>
            <a:bodyPr anchor="ctr" rtlCol="false" tIns="50800" lIns="50800" bIns="50800" rIns="50800"/>
            <a:lstStyle/>
            <a:p>
              <a:pPr algn="ctr">
                <a:lnSpc>
                  <a:spcPts val="3396"/>
                </a:lnSpc>
              </a:pPr>
            </a:p>
          </p:txBody>
        </p:sp>
      </p:grpSp>
      <p:sp>
        <p:nvSpPr>
          <p:cNvPr name="TextBox 15" id="15"/>
          <p:cNvSpPr txBox="true"/>
          <p:nvPr/>
        </p:nvSpPr>
        <p:spPr>
          <a:xfrm rot="0">
            <a:off x="1007496" y="4224441"/>
            <a:ext cx="6791439" cy="1758950"/>
          </a:xfrm>
          <a:prstGeom prst="rect">
            <a:avLst/>
          </a:prstGeom>
        </p:spPr>
        <p:txBody>
          <a:bodyPr anchor="t" rtlCol="false" tIns="0" lIns="0" bIns="0" rIns="0">
            <a:spAutoFit/>
          </a:bodyPr>
          <a:lstStyle/>
          <a:p>
            <a:pPr algn="l">
              <a:lnSpc>
                <a:spcPts val="2799"/>
              </a:lnSpc>
              <a:spcBef>
                <a:spcPct val="0"/>
              </a:spcBef>
            </a:pPr>
            <a:r>
              <a:rPr lang="en-US" sz="1999" spc="131">
                <a:solidFill>
                  <a:srgbClr val="FFF6F0"/>
                </a:solidFill>
                <a:latin typeface="Raleway"/>
                <a:ea typeface="Raleway"/>
                <a:cs typeface="Raleway"/>
                <a:sym typeface="Raleway"/>
              </a:rPr>
              <a:t>Lorem ipsum dolor sit amet, consectetur adipiscing elit. Vivamus sed vestibulum nunc, eget aliquam felis. Sed nunc purus, accumsan sit amet dictum in, ornare in dui. Ut imperdiet ante eros, sed porta ex eleifend ac.</a:t>
            </a:r>
          </a:p>
        </p:txBody>
      </p:sp>
      <p:sp>
        <p:nvSpPr>
          <p:cNvPr name="TextBox 16" id="16"/>
          <p:cNvSpPr txBox="true"/>
          <p:nvPr/>
        </p:nvSpPr>
        <p:spPr>
          <a:xfrm rot="0">
            <a:off x="1007496" y="6164366"/>
            <a:ext cx="6791439" cy="1758950"/>
          </a:xfrm>
          <a:prstGeom prst="rect">
            <a:avLst/>
          </a:prstGeom>
        </p:spPr>
        <p:txBody>
          <a:bodyPr anchor="t" rtlCol="false" tIns="0" lIns="0" bIns="0" rIns="0">
            <a:spAutoFit/>
          </a:bodyPr>
          <a:lstStyle/>
          <a:p>
            <a:pPr algn="l">
              <a:lnSpc>
                <a:spcPts val="2799"/>
              </a:lnSpc>
              <a:spcBef>
                <a:spcPct val="0"/>
              </a:spcBef>
            </a:pPr>
            <a:r>
              <a:rPr lang="en-US" sz="1999" spc="131">
                <a:solidFill>
                  <a:srgbClr val="FFF6F0"/>
                </a:solidFill>
                <a:latin typeface="Raleway"/>
                <a:ea typeface="Raleway"/>
                <a:cs typeface="Raleway"/>
                <a:sym typeface="Raleway"/>
              </a:rPr>
              <a:t>Lorem ipsum dolor sit amet, consectetur adipiscing elit. Vivamus sed vestibulum nunc, eget aliquam felis. Sed nunc purus, accumsan sit amet dictum in, ornare in dui. Ut imperdiet ante eros, sed porta ex eleifend ac.</a:t>
            </a:r>
          </a:p>
        </p:txBody>
      </p:sp>
      <p:sp>
        <p:nvSpPr>
          <p:cNvPr name="TextBox 17" id="17"/>
          <p:cNvSpPr txBox="true"/>
          <p:nvPr/>
        </p:nvSpPr>
        <p:spPr>
          <a:xfrm rot="0">
            <a:off x="1028700" y="8942070"/>
            <a:ext cx="5149844" cy="316230"/>
          </a:xfrm>
          <a:prstGeom prst="rect">
            <a:avLst/>
          </a:prstGeom>
        </p:spPr>
        <p:txBody>
          <a:bodyPr anchor="t" rtlCol="false" tIns="0" lIns="0" bIns="0" rIns="0">
            <a:spAutoFit/>
          </a:bodyPr>
          <a:lstStyle/>
          <a:p>
            <a:pPr algn="l">
              <a:lnSpc>
                <a:spcPts val="2520"/>
              </a:lnSpc>
            </a:pPr>
            <a:r>
              <a:rPr lang="en-US" sz="1800">
                <a:solidFill>
                  <a:srgbClr val="FFF6F0"/>
                </a:solidFill>
                <a:latin typeface="Raleway"/>
                <a:ea typeface="Raleway"/>
                <a:cs typeface="Raleway"/>
                <a:sym typeface="Raleway"/>
              </a:rPr>
              <a:t>Financial Projection | Annual Report | 2024</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FFF6F0"/>
        </a:solidFill>
      </p:bgPr>
    </p:bg>
    <p:spTree>
      <p:nvGrpSpPr>
        <p:cNvPr id="1" name=""/>
        <p:cNvGrpSpPr/>
        <p:nvPr/>
      </p:nvGrpSpPr>
      <p:grpSpPr>
        <a:xfrm>
          <a:off x="0" y="0"/>
          <a:ext cx="0" cy="0"/>
          <a:chOff x="0" y="0"/>
          <a:chExt cx="0" cy="0"/>
        </a:xfrm>
      </p:grpSpPr>
      <p:sp>
        <p:nvSpPr>
          <p:cNvPr name="TextBox 2" id="2"/>
          <p:cNvSpPr txBox="true"/>
          <p:nvPr/>
        </p:nvSpPr>
        <p:spPr>
          <a:xfrm rot="0">
            <a:off x="1028700" y="2424046"/>
            <a:ext cx="7181888" cy="1335384"/>
          </a:xfrm>
          <a:prstGeom prst="rect">
            <a:avLst/>
          </a:prstGeom>
        </p:spPr>
        <p:txBody>
          <a:bodyPr anchor="t" rtlCol="false" tIns="0" lIns="0" bIns="0" rIns="0">
            <a:spAutoFit/>
          </a:bodyPr>
          <a:lstStyle/>
          <a:p>
            <a:pPr algn="l">
              <a:lnSpc>
                <a:spcPts val="10921"/>
              </a:lnSpc>
            </a:pPr>
            <a:r>
              <a:rPr lang="en-US" sz="7800">
                <a:solidFill>
                  <a:srgbClr val="202020"/>
                </a:solidFill>
                <a:latin typeface="Anton"/>
                <a:ea typeface="Anton"/>
                <a:cs typeface="Anton"/>
                <a:sym typeface="Anton"/>
              </a:rPr>
              <a:t>Planning Cycle</a:t>
            </a:r>
          </a:p>
        </p:txBody>
      </p:sp>
      <p:sp>
        <p:nvSpPr>
          <p:cNvPr name="TextBox 3" id="3"/>
          <p:cNvSpPr txBox="true"/>
          <p:nvPr/>
        </p:nvSpPr>
        <p:spPr>
          <a:xfrm rot="0">
            <a:off x="11585236" y="3711805"/>
            <a:ext cx="5031021" cy="2463800"/>
          </a:xfrm>
          <a:prstGeom prst="rect">
            <a:avLst/>
          </a:prstGeom>
        </p:spPr>
        <p:txBody>
          <a:bodyPr anchor="t" rtlCol="false" tIns="0" lIns="0" bIns="0" rIns="0">
            <a:spAutoFit/>
          </a:bodyPr>
          <a:lstStyle/>
          <a:p>
            <a:pPr algn="l">
              <a:lnSpc>
                <a:spcPts val="2799"/>
              </a:lnSpc>
              <a:spcBef>
                <a:spcPct val="0"/>
              </a:spcBef>
            </a:pPr>
            <a:r>
              <a:rPr lang="en-US" sz="1999" spc="131">
                <a:solidFill>
                  <a:srgbClr val="202020"/>
                </a:solidFill>
                <a:latin typeface="Raleway"/>
                <a:ea typeface="Raleway"/>
                <a:cs typeface="Raleway"/>
                <a:sym typeface="Raleway"/>
              </a:rPr>
              <a:t>Lorem ipsum dolor sit amet, consectetur adipiscing elit. Vivamus sed vestibulum nunc, eget aliquam felis. Sed nunc purus, accumsan sit amet dictum in, ornare in dui. Ut imperdiet ante eros, sed porta ex eleifend ac.</a:t>
            </a:r>
          </a:p>
        </p:txBody>
      </p:sp>
      <p:sp>
        <p:nvSpPr>
          <p:cNvPr name="TextBox 4" id="4"/>
          <p:cNvSpPr txBox="true"/>
          <p:nvPr/>
        </p:nvSpPr>
        <p:spPr>
          <a:xfrm rot="0">
            <a:off x="11585236" y="6488863"/>
            <a:ext cx="5031021" cy="2463800"/>
          </a:xfrm>
          <a:prstGeom prst="rect">
            <a:avLst/>
          </a:prstGeom>
        </p:spPr>
        <p:txBody>
          <a:bodyPr anchor="t" rtlCol="false" tIns="0" lIns="0" bIns="0" rIns="0">
            <a:spAutoFit/>
          </a:bodyPr>
          <a:lstStyle/>
          <a:p>
            <a:pPr algn="l">
              <a:lnSpc>
                <a:spcPts val="2799"/>
              </a:lnSpc>
              <a:spcBef>
                <a:spcPct val="0"/>
              </a:spcBef>
            </a:pPr>
            <a:r>
              <a:rPr lang="en-US" sz="1999" spc="131">
                <a:solidFill>
                  <a:srgbClr val="202020"/>
                </a:solidFill>
                <a:latin typeface="Raleway"/>
                <a:ea typeface="Raleway"/>
                <a:cs typeface="Raleway"/>
                <a:sym typeface="Raleway"/>
              </a:rPr>
              <a:t>Lorem ipsum dolor sit amet, consectetur adipiscing elit. Vivamus sed vestibulum nunc, eget aliquam felis. Sed nunc purus, accumsan sit amet dictum in, ornare in dui. Ut imperdiet ante eros, sed porta ex eleifend ac.</a:t>
            </a:r>
          </a:p>
        </p:txBody>
      </p:sp>
      <p:sp>
        <p:nvSpPr>
          <p:cNvPr name="TextBox 5" id="5"/>
          <p:cNvSpPr txBox="true"/>
          <p:nvPr/>
        </p:nvSpPr>
        <p:spPr>
          <a:xfrm rot="0">
            <a:off x="1028700" y="981075"/>
            <a:ext cx="5149844" cy="316230"/>
          </a:xfrm>
          <a:prstGeom prst="rect">
            <a:avLst/>
          </a:prstGeom>
        </p:spPr>
        <p:txBody>
          <a:bodyPr anchor="t" rtlCol="false" tIns="0" lIns="0" bIns="0" rIns="0">
            <a:spAutoFit/>
          </a:bodyPr>
          <a:lstStyle/>
          <a:p>
            <a:pPr algn="l">
              <a:lnSpc>
                <a:spcPts val="2520"/>
              </a:lnSpc>
            </a:pPr>
            <a:r>
              <a:rPr lang="en-US" sz="1800">
                <a:solidFill>
                  <a:srgbClr val="202020"/>
                </a:solidFill>
                <a:latin typeface="Raleway"/>
                <a:ea typeface="Raleway"/>
                <a:cs typeface="Raleway"/>
                <a:sym typeface="Raleway"/>
              </a:rPr>
              <a:t>Financial Projection | Annual Report | 2024</a:t>
            </a:r>
          </a:p>
        </p:txBody>
      </p:sp>
      <p:sp>
        <p:nvSpPr>
          <p:cNvPr name="TextBox 6" id="6"/>
          <p:cNvSpPr txBox="true"/>
          <p:nvPr/>
        </p:nvSpPr>
        <p:spPr>
          <a:xfrm rot="0">
            <a:off x="14992215" y="1115377"/>
            <a:ext cx="806390" cy="316230"/>
          </a:xfrm>
          <a:prstGeom prst="rect">
            <a:avLst/>
          </a:prstGeom>
        </p:spPr>
        <p:txBody>
          <a:bodyPr anchor="t" rtlCol="false" tIns="0" lIns="0" bIns="0" rIns="0">
            <a:spAutoFit/>
          </a:bodyPr>
          <a:lstStyle/>
          <a:p>
            <a:pPr algn="l">
              <a:lnSpc>
                <a:spcPts val="2520"/>
              </a:lnSpc>
            </a:pPr>
            <a:r>
              <a:rPr lang="en-US" sz="1800">
                <a:solidFill>
                  <a:srgbClr val="202020"/>
                </a:solidFill>
                <a:latin typeface="Raleway"/>
                <a:ea typeface="Raleway"/>
                <a:cs typeface="Raleway"/>
                <a:sym typeface="Raleway"/>
              </a:rPr>
              <a:t>Page</a:t>
            </a:r>
          </a:p>
        </p:txBody>
      </p:sp>
      <p:sp>
        <p:nvSpPr>
          <p:cNvPr name="TextBox 7" id="7"/>
          <p:cNvSpPr txBox="true"/>
          <p:nvPr/>
        </p:nvSpPr>
        <p:spPr>
          <a:xfrm rot="0">
            <a:off x="15395410" y="1115377"/>
            <a:ext cx="1220848" cy="316230"/>
          </a:xfrm>
          <a:prstGeom prst="rect">
            <a:avLst/>
          </a:prstGeom>
        </p:spPr>
        <p:txBody>
          <a:bodyPr anchor="t" rtlCol="false" tIns="0" lIns="0" bIns="0" rIns="0">
            <a:spAutoFit/>
          </a:bodyPr>
          <a:lstStyle/>
          <a:p>
            <a:pPr algn="r">
              <a:lnSpc>
                <a:spcPts val="2520"/>
              </a:lnSpc>
            </a:pPr>
            <a:r>
              <a:rPr lang="en-US" sz="1800" b="true">
                <a:solidFill>
                  <a:srgbClr val="307FB3"/>
                </a:solidFill>
                <a:latin typeface="Raleway Bold"/>
                <a:ea typeface="Raleway Bold"/>
                <a:cs typeface="Raleway Bold"/>
                <a:sym typeface="Raleway Bold"/>
              </a:rPr>
              <a:t>03 of 12</a:t>
            </a:r>
          </a:p>
        </p:txBody>
      </p:sp>
      <p:grpSp>
        <p:nvGrpSpPr>
          <p:cNvPr name="Group 8" id="8"/>
          <p:cNvGrpSpPr/>
          <p:nvPr/>
        </p:nvGrpSpPr>
        <p:grpSpPr>
          <a:xfrm rot="0">
            <a:off x="1028700" y="4580497"/>
            <a:ext cx="9311258" cy="4372166"/>
            <a:chOff x="0" y="0"/>
            <a:chExt cx="12415010" cy="5829555"/>
          </a:xfrm>
        </p:grpSpPr>
        <p:sp>
          <p:nvSpPr>
            <p:cNvPr name="AutoShape 9" id="9"/>
            <p:cNvSpPr/>
            <p:nvPr/>
          </p:nvSpPr>
          <p:spPr>
            <a:xfrm rot="-10800000">
              <a:off x="6876939" y="480428"/>
              <a:ext cx="874746" cy="0"/>
            </a:xfrm>
            <a:prstGeom prst="line">
              <a:avLst/>
            </a:prstGeom>
            <a:ln cap="flat" w="12700">
              <a:solidFill>
                <a:srgbClr val="202020"/>
              </a:solidFill>
              <a:prstDash val="solid"/>
              <a:headEnd type="none" len="sm" w="sm"/>
              <a:tailEnd type="none" len="sm" w="sm"/>
            </a:ln>
          </p:spPr>
        </p:sp>
        <p:sp>
          <p:nvSpPr>
            <p:cNvPr name="AutoShape 10" id="10"/>
            <p:cNvSpPr/>
            <p:nvPr/>
          </p:nvSpPr>
          <p:spPr>
            <a:xfrm rot="0">
              <a:off x="8154427" y="495615"/>
              <a:ext cx="2655532" cy="0"/>
            </a:xfrm>
            <a:prstGeom prst="line">
              <a:avLst/>
            </a:prstGeom>
            <a:ln cap="flat" w="12700">
              <a:solidFill>
                <a:srgbClr val="202020"/>
              </a:solidFill>
              <a:prstDash val="solid"/>
              <a:headEnd type="none" len="sm" w="sm"/>
              <a:tailEnd type="none" len="sm" w="sm"/>
            </a:ln>
          </p:spPr>
        </p:sp>
        <p:sp>
          <p:nvSpPr>
            <p:cNvPr name="AutoShape 11" id="11"/>
            <p:cNvSpPr/>
            <p:nvPr/>
          </p:nvSpPr>
          <p:spPr>
            <a:xfrm rot="0">
              <a:off x="2034858" y="3427913"/>
              <a:ext cx="2034858" cy="0"/>
            </a:xfrm>
            <a:prstGeom prst="line">
              <a:avLst/>
            </a:prstGeom>
            <a:ln cap="flat" w="12700">
              <a:solidFill>
                <a:srgbClr val="202020"/>
              </a:solidFill>
              <a:prstDash val="solid"/>
              <a:headEnd type="none" len="sm" w="sm"/>
              <a:tailEnd type="none" len="sm" w="sm"/>
            </a:ln>
          </p:spPr>
        </p:sp>
        <p:sp>
          <p:nvSpPr>
            <p:cNvPr name="AutoShape 12" id="12"/>
            <p:cNvSpPr/>
            <p:nvPr/>
          </p:nvSpPr>
          <p:spPr>
            <a:xfrm rot="-7214">
              <a:off x="1017426" y="1379586"/>
              <a:ext cx="2792165" cy="0"/>
            </a:xfrm>
            <a:prstGeom prst="line">
              <a:avLst/>
            </a:prstGeom>
            <a:ln cap="flat" w="12700">
              <a:solidFill>
                <a:srgbClr val="202020"/>
              </a:solidFill>
              <a:prstDash val="solid"/>
              <a:headEnd type="none" len="sm" w="sm"/>
              <a:tailEnd type="none" len="sm" w="sm"/>
            </a:ln>
          </p:spPr>
        </p:sp>
        <p:sp>
          <p:nvSpPr>
            <p:cNvPr name="AutoShape 13" id="13"/>
            <p:cNvSpPr/>
            <p:nvPr/>
          </p:nvSpPr>
          <p:spPr>
            <a:xfrm rot="-7214">
              <a:off x="4102821" y="1397165"/>
              <a:ext cx="2792165" cy="0"/>
            </a:xfrm>
            <a:prstGeom prst="line">
              <a:avLst/>
            </a:prstGeom>
            <a:ln cap="flat" w="12700">
              <a:solidFill>
                <a:srgbClr val="202020"/>
              </a:solidFill>
              <a:prstDash val="solid"/>
              <a:headEnd type="none" len="sm" w="sm"/>
              <a:tailEnd type="none" len="sm" w="sm"/>
            </a:ln>
          </p:spPr>
        </p:sp>
        <p:sp>
          <p:nvSpPr>
            <p:cNvPr name="AutoShape 14" id="14"/>
            <p:cNvSpPr/>
            <p:nvPr/>
          </p:nvSpPr>
          <p:spPr>
            <a:xfrm rot="-10800000">
              <a:off x="6894996" y="2255306"/>
              <a:ext cx="874746" cy="0"/>
            </a:xfrm>
            <a:prstGeom prst="line">
              <a:avLst/>
            </a:prstGeom>
            <a:ln cap="flat" w="12700">
              <a:solidFill>
                <a:srgbClr val="202020"/>
              </a:solidFill>
              <a:prstDash val="solid"/>
              <a:headEnd type="none" len="sm" w="sm"/>
              <a:tailEnd type="none" len="sm" w="sm"/>
            </a:ln>
          </p:spPr>
        </p:sp>
        <p:sp>
          <p:nvSpPr>
            <p:cNvPr name="AutoShape 15" id="15"/>
            <p:cNvSpPr/>
            <p:nvPr/>
          </p:nvSpPr>
          <p:spPr>
            <a:xfrm rot="-5412236">
              <a:off x="118046" y="2272885"/>
              <a:ext cx="1780708" cy="0"/>
            </a:xfrm>
            <a:prstGeom prst="line">
              <a:avLst/>
            </a:prstGeom>
            <a:ln cap="flat" w="12700">
              <a:solidFill>
                <a:srgbClr val="202020"/>
              </a:solidFill>
              <a:prstDash val="solid"/>
              <a:headEnd type="none" len="sm" w="sm"/>
              <a:tailEnd type="none" len="sm" w="sm"/>
            </a:ln>
          </p:spPr>
        </p:sp>
        <p:sp>
          <p:nvSpPr>
            <p:cNvPr name="AutoShape 16" id="16"/>
            <p:cNvSpPr/>
            <p:nvPr/>
          </p:nvSpPr>
          <p:spPr>
            <a:xfrm rot="-5412236">
              <a:off x="5995613" y="1370797"/>
              <a:ext cx="1780708" cy="0"/>
            </a:xfrm>
            <a:prstGeom prst="line">
              <a:avLst/>
            </a:prstGeom>
            <a:ln cap="flat" w="12700">
              <a:solidFill>
                <a:srgbClr val="202020"/>
              </a:solidFill>
              <a:prstDash val="solid"/>
              <a:headEnd type="none" len="sm" w="sm"/>
              <a:tailEnd type="none" len="sm" w="sm"/>
            </a:ln>
          </p:spPr>
        </p:sp>
        <p:sp>
          <p:nvSpPr>
            <p:cNvPr name="AutoShape 17" id="17"/>
            <p:cNvSpPr/>
            <p:nvPr/>
          </p:nvSpPr>
          <p:spPr>
            <a:xfrm rot="-5412236">
              <a:off x="136104" y="4533944"/>
              <a:ext cx="1780708" cy="0"/>
            </a:xfrm>
            <a:prstGeom prst="line">
              <a:avLst/>
            </a:prstGeom>
            <a:ln cap="flat" w="12700">
              <a:solidFill>
                <a:srgbClr val="202020"/>
              </a:solidFill>
              <a:prstDash val="solid"/>
              <a:headEnd type="none" len="sm" w="sm"/>
              <a:tailEnd type="none" len="sm" w="sm"/>
            </a:ln>
          </p:spPr>
        </p:sp>
        <p:sp>
          <p:nvSpPr>
            <p:cNvPr name="AutoShape 18" id="18"/>
            <p:cNvSpPr/>
            <p:nvPr/>
          </p:nvSpPr>
          <p:spPr>
            <a:xfrm rot="-568">
              <a:off x="1035486" y="5424102"/>
              <a:ext cx="2549803" cy="0"/>
            </a:xfrm>
            <a:prstGeom prst="line">
              <a:avLst/>
            </a:prstGeom>
            <a:ln cap="flat" w="12700">
              <a:solidFill>
                <a:srgbClr val="202020"/>
              </a:solidFill>
              <a:prstDash val="solid"/>
              <a:headEnd type="none" len="sm" w="sm"/>
              <a:tailEnd type="none" len="sm" w="sm"/>
            </a:ln>
          </p:spPr>
        </p:sp>
        <p:sp>
          <p:nvSpPr>
            <p:cNvPr name="AutoShape 19" id="19"/>
            <p:cNvSpPr/>
            <p:nvPr/>
          </p:nvSpPr>
          <p:spPr>
            <a:xfrm rot="27854">
              <a:off x="8154383" y="2214846"/>
              <a:ext cx="2655619" cy="0"/>
            </a:xfrm>
            <a:prstGeom prst="line">
              <a:avLst/>
            </a:prstGeom>
            <a:ln cap="flat" w="12700">
              <a:solidFill>
                <a:srgbClr val="202020"/>
              </a:solidFill>
              <a:prstDash val="solid"/>
              <a:headEnd type="none" len="sm" w="sm"/>
              <a:tailEnd type="none" len="sm" w="sm"/>
            </a:ln>
          </p:spPr>
        </p:sp>
        <p:sp>
          <p:nvSpPr>
            <p:cNvPr name="AutoShape 20" id="20"/>
            <p:cNvSpPr/>
            <p:nvPr/>
          </p:nvSpPr>
          <p:spPr>
            <a:xfrm rot="0">
              <a:off x="8775101" y="5436874"/>
              <a:ext cx="2034858" cy="0"/>
            </a:xfrm>
            <a:prstGeom prst="line">
              <a:avLst/>
            </a:prstGeom>
            <a:ln cap="flat" w="12700">
              <a:solidFill>
                <a:srgbClr val="202020"/>
              </a:solidFill>
              <a:prstDash val="solid"/>
              <a:headEnd type="none" len="sm" w="sm"/>
              <a:tailEnd type="none" len="sm" w="sm"/>
            </a:ln>
          </p:spPr>
        </p:sp>
        <p:sp>
          <p:nvSpPr>
            <p:cNvPr name="AutoShape 21" id="21"/>
            <p:cNvSpPr/>
            <p:nvPr/>
          </p:nvSpPr>
          <p:spPr>
            <a:xfrm rot="0">
              <a:off x="5498904" y="5449857"/>
              <a:ext cx="2034858" cy="0"/>
            </a:xfrm>
            <a:prstGeom prst="line">
              <a:avLst/>
            </a:prstGeom>
            <a:ln cap="flat" w="12700">
              <a:solidFill>
                <a:srgbClr val="202020"/>
              </a:solidFill>
              <a:prstDash val="solid"/>
              <a:headEnd type="none" len="sm" w="sm"/>
              <a:tailEnd type="none" len="sm" w="sm"/>
            </a:ln>
          </p:spPr>
        </p:sp>
        <p:sp>
          <p:nvSpPr>
            <p:cNvPr name="AutoShape 22" id="22"/>
            <p:cNvSpPr/>
            <p:nvPr/>
          </p:nvSpPr>
          <p:spPr>
            <a:xfrm rot="0">
              <a:off x="5498904" y="3433772"/>
              <a:ext cx="5311046" cy="0"/>
            </a:xfrm>
            <a:prstGeom prst="line">
              <a:avLst/>
            </a:prstGeom>
            <a:ln cap="flat" w="12700">
              <a:solidFill>
                <a:srgbClr val="202020"/>
              </a:solidFill>
              <a:prstDash val="solid"/>
              <a:headEnd type="none" len="sm" w="sm"/>
              <a:tailEnd type="none" len="sm" w="sm"/>
            </a:ln>
          </p:spPr>
        </p:sp>
        <p:grpSp>
          <p:nvGrpSpPr>
            <p:cNvPr name="Group 23" id="23"/>
            <p:cNvGrpSpPr/>
            <p:nvPr/>
          </p:nvGrpSpPr>
          <p:grpSpPr>
            <a:xfrm rot="0">
              <a:off x="0" y="3047726"/>
              <a:ext cx="2034858" cy="789020"/>
              <a:chOff x="0" y="0"/>
              <a:chExt cx="577205" cy="223812"/>
            </a:xfrm>
          </p:grpSpPr>
          <p:sp>
            <p:nvSpPr>
              <p:cNvPr name="Freeform 24" id="24"/>
              <p:cNvSpPr/>
              <p:nvPr/>
            </p:nvSpPr>
            <p:spPr>
              <a:xfrm flipH="false" flipV="false" rot="0">
                <a:off x="0" y="0"/>
                <a:ext cx="577205" cy="223812"/>
              </a:xfrm>
              <a:custGeom>
                <a:avLst/>
                <a:gdLst/>
                <a:ahLst/>
                <a:cxnLst/>
                <a:rect r="r" b="b" t="t" l="l"/>
                <a:pathLst>
                  <a:path h="223812" w="577205">
                    <a:moveTo>
                      <a:pt x="0" y="0"/>
                    </a:moveTo>
                    <a:lnTo>
                      <a:pt x="577205" y="0"/>
                    </a:lnTo>
                    <a:lnTo>
                      <a:pt x="577205" y="223812"/>
                    </a:lnTo>
                    <a:lnTo>
                      <a:pt x="0" y="223812"/>
                    </a:lnTo>
                    <a:close/>
                  </a:path>
                </a:pathLst>
              </a:custGeom>
              <a:solidFill>
                <a:srgbClr val="AF2929"/>
              </a:solidFill>
            </p:spPr>
          </p:sp>
          <p:sp>
            <p:nvSpPr>
              <p:cNvPr name="TextBox 25" id="25"/>
              <p:cNvSpPr txBox="true"/>
              <p:nvPr/>
            </p:nvSpPr>
            <p:spPr>
              <a:xfrm>
                <a:off x="0" y="-28575"/>
                <a:ext cx="577205" cy="252387"/>
              </a:xfrm>
              <a:prstGeom prst="rect">
                <a:avLst/>
              </a:prstGeom>
            </p:spPr>
            <p:txBody>
              <a:bodyPr anchor="ctr" rtlCol="false" tIns="72211" lIns="72211" bIns="72211" rIns="72211"/>
              <a:lstStyle/>
              <a:p>
                <a:pPr algn="ctr">
                  <a:lnSpc>
                    <a:spcPts val="1959"/>
                  </a:lnSpc>
                </a:pPr>
                <a:r>
                  <a:rPr lang="en-US" sz="1399" b="true">
                    <a:solidFill>
                      <a:srgbClr val="FFF6F0"/>
                    </a:solidFill>
                    <a:latin typeface="Raleway Bold"/>
                    <a:ea typeface="Raleway Bold"/>
                    <a:cs typeface="Raleway Bold"/>
                    <a:sym typeface="Raleway Bold"/>
                  </a:rPr>
                  <a:t>Start</a:t>
                </a:r>
              </a:p>
            </p:txBody>
          </p:sp>
        </p:grpSp>
        <p:grpSp>
          <p:nvGrpSpPr>
            <p:cNvPr name="Group 26" id="26"/>
            <p:cNvGrpSpPr/>
            <p:nvPr/>
          </p:nvGrpSpPr>
          <p:grpSpPr>
            <a:xfrm rot="0">
              <a:off x="10568010" y="2015559"/>
              <a:ext cx="1847000" cy="580289"/>
              <a:chOff x="0" y="0"/>
              <a:chExt cx="523917" cy="164604"/>
            </a:xfrm>
          </p:grpSpPr>
          <p:sp>
            <p:nvSpPr>
              <p:cNvPr name="Freeform 27" id="27"/>
              <p:cNvSpPr/>
              <p:nvPr/>
            </p:nvSpPr>
            <p:spPr>
              <a:xfrm flipH="false" flipV="false" rot="0">
                <a:off x="0" y="0"/>
                <a:ext cx="523917" cy="164604"/>
              </a:xfrm>
              <a:custGeom>
                <a:avLst/>
                <a:gdLst/>
                <a:ahLst/>
                <a:cxnLst/>
                <a:rect r="r" b="b" t="t" l="l"/>
                <a:pathLst>
                  <a:path h="164604" w="523917">
                    <a:moveTo>
                      <a:pt x="0" y="0"/>
                    </a:moveTo>
                    <a:lnTo>
                      <a:pt x="523917" y="0"/>
                    </a:lnTo>
                    <a:lnTo>
                      <a:pt x="523917" y="164604"/>
                    </a:lnTo>
                    <a:lnTo>
                      <a:pt x="0" y="164604"/>
                    </a:lnTo>
                    <a:close/>
                  </a:path>
                </a:pathLst>
              </a:custGeom>
              <a:solidFill>
                <a:srgbClr val="E85D04"/>
              </a:solidFill>
            </p:spPr>
          </p:sp>
          <p:sp>
            <p:nvSpPr>
              <p:cNvPr name="TextBox 28" id="28"/>
              <p:cNvSpPr txBox="true"/>
              <p:nvPr/>
            </p:nvSpPr>
            <p:spPr>
              <a:xfrm>
                <a:off x="0" y="-28575"/>
                <a:ext cx="523917" cy="193179"/>
              </a:xfrm>
              <a:prstGeom prst="rect">
                <a:avLst/>
              </a:prstGeom>
            </p:spPr>
            <p:txBody>
              <a:bodyPr anchor="ctr" rtlCol="false" tIns="72211" lIns="72211" bIns="72211" rIns="72211"/>
              <a:lstStyle/>
              <a:p>
                <a:pPr algn="ctr">
                  <a:lnSpc>
                    <a:spcPts val="1959"/>
                  </a:lnSpc>
                </a:pPr>
                <a:r>
                  <a:rPr lang="en-US" sz="1399" b="true">
                    <a:solidFill>
                      <a:srgbClr val="FFF6F0"/>
                    </a:solidFill>
                    <a:latin typeface="Raleway Bold"/>
                    <a:ea typeface="Raleway Bold"/>
                    <a:cs typeface="Raleway Bold"/>
                    <a:sym typeface="Raleway Bold"/>
                  </a:rPr>
                  <a:t>Lorem</a:t>
                </a:r>
              </a:p>
            </p:txBody>
          </p:sp>
        </p:grpSp>
        <p:grpSp>
          <p:nvGrpSpPr>
            <p:cNvPr name="Group 29" id="29"/>
            <p:cNvGrpSpPr/>
            <p:nvPr/>
          </p:nvGrpSpPr>
          <p:grpSpPr>
            <a:xfrm rot="0">
              <a:off x="10568010" y="192887"/>
              <a:ext cx="1847000" cy="580289"/>
              <a:chOff x="0" y="0"/>
              <a:chExt cx="523917" cy="164604"/>
            </a:xfrm>
          </p:grpSpPr>
          <p:sp>
            <p:nvSpPr>
              <p:cNvPr name="Freeform 30" id="30"/>
              <p:cNvSpPr/>
              <p:nvPr/>
            </p:nvSpPr>
            <p:spPr>
              <a:xfrm flipH="false" flipV="false" rot="0">
                <a:off x="0" y="0"/>
                <a:ext cx="523917" cy="164604"/>
              </a:xfrm>
              <a:custGeom>
                <a:avLst/>
                <a:gdLst/>
                <a:ahLst/>
                <a:cxnLst/>
                <a:rect r="r" b="b" t="t" l="l"/>
                <a:pathLst>
                  <a:path h="164604" w="523917">
                    <a:moveTo>
                      <a:pt x="0" y="0"/>
                    </a:moveTo>
                    <a:lnTo>
                      <a:pt x="523917" y="0"/>
                    </a:lnTo>
                    <a:lnTo>
                      <a:pt x="523917" y="164604"/>
                    </a:lnTo>
                    <a:lnTo>
                      <a:pt x="0" y="164604"/>
                    </a:lnTo>
                    <a:close/>
                  </a:path>
                </a:pathLst>
              </a:custGeom>
              <a:solidFill>
                <a:srgbClr val="E85D04"/>
              </a:solidFill>
            </p:spPr>
          </p:sp>
          <p:sp>
            <p:nvSpPr>
              <p:cNvPr name="TextBox 31" id="31"/>
              <p:cNvSpPr txBox="true"/>
              <p:nvPr/>
            </p:nvSpPr>
            <p:spPr>
              <a:xfrm>
                <a:off x="0" y="-28575"/>
                <a:ext cx="523917" cy="193179"/>
              </a:xfrm>
              <a:prstGeom prst="rect">
                <a:avLst/>
              </a:prstGeom>
            </p:spPr>
            <p:txBody>
              <a:bodyPr anchor="ctr" rtlCol="false" tIns="72211" lIns="72211" bIns="72211" rIns="72211"/>
              <a:lstStyle/>
              <a:p>
                <a:pPr algn="ctr">
                  <a:lnSpc>
                    <a:spcPts val="1959"/>
                  </a:lnSpc>
                </a:pPr>
                <a:r>
                  <a:rPr lang="en-US" sz="1399" b="true">
                    <a:solidFill>
                      <a:srgbClr val="FFF6F0"/>
                    </a:solidFill>
                    <a:latin typeface="Raleway Bold"/>
                    <a:ea typeface="Raleway Bold"/>
                    <a:cs typeface="Raleway Bold"/>
                    <a:sym typeface="Raleway Bold"/>
                  </a:rPr>
                  <a:t>Lorem</a:t>
                </a:r>
              </a:p>
            </p:txBody>
          </p:sp>
        </p:grpSp>
        <p:grpSp>
          <p:nvGrpSpPr>
            <p:cNvPr name="Group 32" id="32"/>
            <p:cNvGrpSpPr/>
            <p:nvPr/>
          </p:nvGrpSpPr>
          <p:grpSpPr>
            <a:xfrm rot="0">
              <a:off x="10568010" y="3211066"/>
              <a:ext cx="1847000" cy="668543"/>
              <a:chOff x="0" y="0"/>
              <a:chExt cx="523917" cy="189638"/>
            </a:xfrm>
          </p:grpSpPr>
          <p:sp>
            <p:nvSpPr>
              <p:cNvPr name="Freeform 33" id="33"/>
              <p:cNvSpPr/>
              <p:nvPr/>
            </p:nvSpPr>
            <p:spPr>
              <a:xfrm flipH="false" flipV="false" rot="0">
                <a:off x="0" y="0"/>
                <a:ext cx="523917" cy="189638"/>
              </a:xfrm>
              <a:custGeom>
                <a:avLst/>
                <a:gdLst/>
                <a:ahLst/>
                <a:cxnLst/>
                <a:rect r="r" b="b" t="t" l="l"/>
                <a:pathLst>
                  <a:path h="189638" w="523917">
                    <a:moveTo>
                      <a:pt x="0" y="0"/>
                    </a:moveTo>
                    <a:lnTo>
                      <a:pt x="523917" y="0"/>
                    </a:lnTo>
                    <a:lnTo>
                      <a:pt x="523917" y="189638"/>
                    </a:lnTo>
                    <a:lnTo>
                      <a:pt x="0" y="189638"/>
                    </a:lnTo>
                    <a:close/>
                  </a:path>
                </a:pathLst>
              </a:custGeom>
              <a:solidFill>
                <a:srgbClr val="E85D04"/>
              </a:solidFill>
            </p:spPr>
          </p:sp>
          <p:sp>
            <p:nvSpPr>
              <p:cNvPr name="TextBox 34" id="34"/>
              <p:cNvSpPr txBox="true"/>
              <p:nvPr/>
            </p:nvSpPr>
            <p:spPr>
              <a:xfrm>
                <a:off x="0" y="-28575"/>
                <a:ext cx="523917" cy="218213"/>
              </a:xfrm>
              <a:prstGeom prst="rect">
                <a:avLst/>
              </a:prstGeom>
            </p:spPr>
            <p:txBody>
              <a:bodyPr anchor="ctr" rtlCol="false" tIns="72211" lIns="72211" bIns="72211" rIns="72211"/>
              <a:lstStyle/>
              <a:p>
                <a:pPr algn="ctr">
                  <a:lnSpc>
                    <a:spcPts val="1959"/>
                  </a:lnSpc>
                </a:pPr>
                <a:r>
                  <a:rPr lang="en-US" sz="1399" b="true">
                    <a:solidFill>
                      <a:srgbClr val="FFF6F0"/>
                    </a:solidFill>
                    <a:latin typeface="Raleway Bold"/>
                    <a:ea typeface="Raleway Bold"/>
                    <a:cs typeface="Raleway Bold"/>
                    <a:sym typeface="Raleway Bold"/>
                  </a:rPr>
                  <a:t>Lorem</a:t>
                </a:r>
              </a:p>
            </p:txBody>
          </p:sp>
        </p:grpSp>
        <p:grpSp>
          <p:nvGrpSpPr>
            <p:cNvPr name="Group 35" id="35"/>
            <p:cNvGrpSpPr/>
            <p:nvPr/>
          </p:nvGrpSpPr>
          <p:grpSpPr>
            <a:xfrm rot="0">
              <a:off x="10568010" y="5161012"/>
              <a:ext cx="1847000" cy="668543"/>
              <a:chOff x="0" y="0"/>
              <a:chExt cx="523917" cy="189638"/>
            </a:xfrm>
          </p:grpSpPr>
          <p:sp>
            <p:nvSpPr>
              <p:cNvPr name="Freeform 36" id="36"/>
              <p:cNvSpPr/>
              <p:nvPr/>
            </p:nvSpPr>
            <p:spPr>
              <a:xfrm flipH="false" flipV="false" rot="0">
                <a:off x="0" y="0"/>
                <a:ext cx="523917" cy="189638"/>
              </a:xfrm>
              <a:custGeom>
                <a:avLst/>
                <a:gdLst/>
                <a:ahLst/>
                <a:cxnLst/>
                <a:rect r="r" b="b" t="t" l="l"/>
                <a:pathLst>
                  <a:path h="189638" w="523917">
                    <a:moveTo>
                      <a:pt x="0" y="0"/>
                    </a:moveTo>
                    <a:lnTo>
                      <a:pt x="523917" y="0"/>
                    </a:lnTo>
                    <a:lnTo>
                      <a:pt x="523917" y="189638"/>
                    </a:lnTo>
                    <a:lnTo>
                      <a:pt x="0" y="189638"/>
                    </a:lnTo>
                    <a:close/>
                  </a:path>
                </a:pathLst>
              </a:custGeom>
              <a:solidFill>
                <a:srgbClr val="5039D8"/>
              </a:solidFill>
            </p:spPr>
          </p:sp>
          <p:sp>
            <p:nvSpPr>
              <p:cNvPr name="TextBox 37" id="37"/>
              <p:cNvSpPr txBox="true"/>
              <p:nvPr/>
            </p:nvSpPr>
            <p:spPr>
              <a:xfrm>
                <a:off x="0" y="-28575"/>
                <a:ext cx="523917" cy="218213"/>
              </a:xfrm>
              <a:prstGeom prst="rect">
                <a:avLst/>
              </a:prstGeom>
            </p:spPr>
            <p:txBody>
              <a:bodyPr anchor="ctr" rtlCol="false" tIns="72211" lIns="72211" bIns="72211" rIns="72211"/>
              <a:lstStyle/>
              <a:p>
                <a:pPr algn="ctr">
                  <a:lnSpc>
                    <a:spcPts val="1959"/>
                  </a:lnSpc>
                </a:pPr>
                <a:r>
                  <a:rPr lang="en-US" sz="1399" b="true">
                    <a:solidFill>
                      <a:srgbClr val="FFF6F0"/>
                    </a:solidFill>
                    <a:latin typeface="Raleway Bold"/>
                    <a:ea typeface="Raleway Bold"/>
                    <a:cs typeface="Raleway Bold"/>
                    <a:sym typeface="Raleway Bold"/>
                  </a:rPr>
                  <a:t>Lorem</a:t>
                </a:r>
              </a:p>
            </p:txBody>
          </p:sp>
        </p:grpSp>
        <p:grpSp>
          <p:nvGrpSpPr>
            <p:cNvPr name="Group 38" id="38"/>
            <p:cNvGrpSpPr/>
            <p:nvPr/>
          </p:nvGrpSpPr>
          <p:grpSpPr>
            <a:xfrm rot="0">
              <a:off x="3585289" y="5040535"/>
              <a:ext cx="2034858" cy="789020"/>
              <a:chOff x="0" y="0"/>
              <a:chExt cx="577205" cy="223812"/>
            </a:xfrm>
          </p:grpSpPr>
          <p:sp>
            <p:nvSpPr>
              <p:cNvPr name="Freeform 39" id="39"/>
              <p:cNvSpPr/>
              <p:nvPr/>
            </p:nvSpPr>
            <p:spPr>
              <a:xfrm flipH="false" flipV="false" rot="0">
                <a:off x="0" y="0"/>
                <a:ext cx="577205" cy="223812"/>
              </a:xfrm>
              <a:custGeom>
                <a:avLst/>
                <a:gdLst/>
                <a:ahLst/>
                <a:cxnLst/>
                <a:rect r="r" b="b" t="t" l="l"/>
                <a:pathLst>
                  <a:path h="223812" w="577205">
                    <a:moveTo>
                      <a:pt x="0" y="0"/>
                    </a:moveTo>
                    <a:lnTo>
                      <a:pt x="577205" y="0"/>
                    </a:lnTo>
                    <a:lnTo>
                      <a:pt x="577205" y="223812"/>
                    </a:lnTo>
                    <a:lnTo>
                      <a:pt x="0" y="223812"/>
                    </a:lnTo>
                    <a:close/>
                  </a:path>
                </a:pathLst>
              </a:custGeom>
              <a:solidFill>
                <a:srgbClr val="202020"/>
              </a:solidFill>
            </p:spPr>
          </p:sp>
          <p:sp>
            <p:nvSpPr>
              <p:cNvPr name="TextBox 40" id="40"/>
              <p:cNvSpPr txBox="true"/>
              <p:nvPr/>
            </p:nvSpPr>
            <p:spPr>
              <a:xfrm>
                <a:off x="0" y="-28575"/>
                <a:ext cx="577205" cy="252387"/>
              </a:xfrm>
              <a:prstGeom prst="rect">
                <a:avLst/>
              </a:prstGeom>
            </p:spPr>
            <p:txBody>
              <a:bodyPr anchor="ctr" rtlCol="false" tIns="72211" lIns="72211" bIns="72211" rIns="72211"/>
              <a:lstStyle/>
              <a:p>
                <a:pPr algn="ctr">
                  <a:lnSpc>
                    <a:spcPts val="1959"/>
                  </a:lnSpc>
                </a:pPr>
                <a:r>
                  <a:rPr lang="en-US" sz="1399" b="true">
                    <a:solidFill>
                      <a:srgbClr val="FFF6F0"/>
                    </a:solidFill>
                    <a:latin typeface="Raleway Bold"/>
                    <a:ea typeface="Raleway Bold"/>
                    <a:cs typeface="Raleway Bold"/>
                    <a:sym typeface="Raleway Bold"/>
                  </a:rPr>
                  <a:t>Lorem</a:t>
                </a:r>
              </a:p>
            </p:txBody>
          </p:sp>
        </p:grpSp>
        <p:grpSp>
          <p:nvGrpSpPr>
            <p:cNvPr name="Group 41" id="41"/>
            <p:cNvGrpSpPr/>
            <p:nvPr/>
          </p:nvGrpSpPr>
          <p:grpSpPr>
            <a:xfrm rot="0">
              <a:off x="3585289" y="1052391"/>
              <a:ext cx="2034858" cy="789020"/>
              <a:chOff x="0" y="0"/>
              <a:chExt cx="577205" cy="223812"/>
            </a:xfrm>
          </p:grpSpPr>
          <p:sp>
            <p:nvSpPr>
              <p:cNvPr name="Freeform 42" id="42"/>
              <p:cNvSpPr/>
              <p:nvPr/>
            </p:nvSpPr>
            <p:spPr>
              <a:xfrm flipH="false" flipV="false" rot="0">
                <a:off x="0" y="0"/>
                <a:ext cx="577205" cy="223812"/>
              </a:xfrm>
              <a:custGeom>
                <a:avLst/>
                <a:gdLst/>
                <a:ahLst/>
                <a:cxnLst/>
                <a:rect r="r" b="b" t="t" l="l"/>
                <a:pathLst>
                  <a:path h="223812" w="577205">
                    <a:moveTo>
                      <a:pt x="0" y="0"/>
                    </a:moveTo>
                    <a:lnTo>
                      <a:pt x="577205" y="0"/>
                    </a:lnTo>
                    <a:lnTo>
                      <a:pt x="577205" y="223812"/>
                    </a:lnTo>
                    <a:lnTo>
                      <a:pt x="0" y="223812"/>
                    </a:lnTo>
                    <a:close/>
                  </a:path>
                </a:pathLst>
              </a:custGeom>
              <a:solidFill>
                <a:srgbClr val="202020"/>
              </a:solidFill>
            </p:spPr>
          </p:sp>
          <p:sp>
            <p:nvSpPr>
              <p:cNvPr name="TextBox 43" id="43"/>
              <p:cNvSpPr txBox="true"/>
              <p:nvPr/>
            </p:nvSpPr>
            <p:spPr>
              <a:xfrm>
                <a:off x="0" y="-28575"/>
                <a:ext cx="577205" cy="252387"/>
              </a:xfrm>
              <a:prstGeom prst="rect">
                <a:avLst/>
              </a:prstGeom>
            </p:spPr>
            <p:txBody>
              <a:bodyPr anchor="ctr" rtlCol="false" tIns="72211" lIns="72211" bIns="72211" rIns="72211"/>
              <a:lstStyle/>
              <a:p>
                <a:pPr algn="ctr">
                  <a:lnSpc>
                    <a:spcPts val="1959"/>
                  </a:lnSpc>
                </a:pPr>
                <a:r>
                  <a:rPr lang="en-US" sz="1399" b="true">
                    <a:solidFill>
                      <a:srgbClr val="FFF6F0"/>
                    </a:solidFill>
                    <a:latin typeface="Raleway Bold"/>
                    <a:ea typeface="Raleway Bold"/>
                    <a:cs typeface="Raleway Bold"/>
                    <a:sym typeface="Raleway Bold"/>
                  </a:rPr>
                  <a:t>Lorem</a:t>
                </a:r>
              </a:p>
            </p:txBody>
          </p:sp>
        </p:grpSp>
        <p:grpSp>
          <p:nvGrpSpPr>
            <p:cNvPr name="Group 44" id="44"/>
            <p:cNvGrpSpPr/>
            <p:nvPr/>
          </p:nvGrpSpPr>
          <p:grpSpPr>
            <a:xfrm rot="0">
              <a:off x="3585289" y="3046463"/>
              <a:ext cx="2034858" cy="789020"/>
              <a:chOff x="0" y="0"/>
              <a:chExt cx="577205" cy="223812"/>
            </a:xfrm>
          </p:grpSpPr>
          <p:sp>
            <p:nvSpPr>
              <p:cNvPr name="Freeform 45" id="45"/>
              <p:cNvSpPr/>
              <p:nvPr/>
            </p:nvSpPr>
            <p:spPr>
              <a:xfrm flipH="false" flipV="false" rot="0">
                <a:off x="0" y="0"/>
                <a:ext cx="577205" cy="223812"/>
              </a:xfrm>
              <a:custGeom>
                <a:avLst/>
                <a:gdLst/>
                <a:ahLst/>
                <a:cxnLst/>
                <a:rect r="r" b="b" t="t" l="l"/>
                <a:pathLst>
                  <a:path h="223812" w="577205">
                    <a:moveTo>
                      <a:pt x="0" y="0"/>
                    </a:moveTo>
                    <a:lnTo>
                      <a:pt x="577205" y="0"/>
                    </a:lnTo>
                    <a:lnTo>
                      <a:pt x="577205" y="223812"/>
                    </a:lnTo>
                    <a:lnTo>
                      <a:pt x="0" y="223812"/>
                    </a:lnTo>
                    <a:close/>
                  </a:path>
                </a:pathLst>
              </a:custGeom>
              <a:solidFill>
                <a:srgbClr val="202020"/>
              </a:solidFill>
            </p:spPr>
          </p:sp>
          <p:sp>
            <p:nvSpPr>
              <p:cNvPr name="TextBox 46" id="46"/>
              <p:cNvSpPr txBox="true"/>
              <p:nvPr/>
            </p:nvSpPr>
            <p:spPr>
              <a:xfrm>
                <a:off x="0" y="-28575"/>
                <a:ext cx="577205" cy="252387"/>
              </a:xfrm>
              <a:prstGeom prst="rect">
                <a:avLst/>
              </a:prstGeom>
            </p:spPr>
            <p:txBody>
              <a:bodyPr anchor="ctr" rtlCol="false" tIns="72211" lIns="72211" bIns="72211" rIns="72211"/>
              <a:lstStyle/>
              <a:p>
                <a:pPr algn="ctr">
                  <a:lnSpc>
                    <a:spcPts val="1959"/>
                  </a:lnSpc>
                </a:pPr>
                <a:r>
                  <a:rPr lang="en-US" sz="1399" b="true">
                    <a:solidFill>
                      <a:srgbClr val="FFF6F0"/>
                    </a:solidFill>
                    <a:latin typeface="Raleway Bold"/>
                    <a:ea typeface="Raleway Bold"/>
                    <a:cs typeface="Raleway Bold"/>
                    <a:sym typeface="Raleway Bold"/>
                  </a:rPr>
                  <a:t>Lorem</a:t>
                </a:r>
              </a:p>
            </p:txBody>
          </p:sp>
        </p:grpSp>
        <p:grpSp>
          <p:nvGrpSpPr>
            <p:cNvPr name="Group 47" id="47"/>
            <p:cNvGrpSpPr/>
            <p:nvPr/>
          </p:nvGrpSpPr>
          <p:grpSpPr>
            <a:xfrm rot="0">
              <a:off x="7170578" y="5249266"/>
              <a:ext cx="1847000" cy="580289"/>
              <a:chOff x="0" y="0"/>
              <a:chExt cx="523917" cy="164604"/>
            </a:xfrm>
          </p:grpSpPr>
          <p:sp>
            <p:nvSpPr>
              <p:cNvPr name="Freeform 48" id="48"/>
              <p:cNvSpPr/>
              <p:nvPr/>
            </p:nvSpPr>
            <p:spPr>
              <a:xfrm flipH="false" flipV="false" rot="0">
                <a:off x="0" y="0"/>
                <a:ext cx="523917" cy="164604"/>
              </a:xfrm>
              <a:custGeom>
                <a:avLst/>
                <a:gdLst/>
                <a:ahLst/>
                <a:cxnLst/>
                <a:rect r="r" b="b" t="t" l="l"/>
                <a:pathLst>
                  <a:path h="164604" w="523917">
                    <a:moveTo>
                      <a:pt x="0" y="0"/>
                    </a:moveTo>
                    <a:lnTo>
                      <a:pt x="523917" y="0"/>
                    </a:lnTo>
                    <a:lnTo>
                      <a:pt x="523917" y="164604"/>
                    </a:lnTo>
                    <a:lnTo>
                      <a:pt x="0" y="164604"/>
                    </a:lnTo>
                    <a:close/>
                  </a:path>
                </a:pathLst>
              </a:custGeom>
              <a:solidFill>
                <a:srgbClr val="5039D8"/>
              </a:solidFill>
            </p:spPr>
          </p:sp>
          <p:sp>
            <p:nvSpPr>
              <p:cNvPr name="TextBox 49" id="49"/>
              <p:cNvSpPr txBox="true"/>
              <p:nvPr/>
            </p:nvSpPr>
            <p:spPr>
              <a:xfrm>
                <a:off x="0" y="-28575"/>
                <a:ext cx="523917" cy="193179"/>
              </a:xfrm>
              <a:prstGeom prst="rect">
                <a:avLst/>
              </a:prstGeom>
            </p:spPr>
            <p:txBody>
              <a:bodyPr anchor="ctr" rtlCol="false" tIns="72211" lIns="72211" bIns="72211" rIns="72211"/>
              <a:lstStyle/>
              <a:p>
                <a:pPr algn="ctr">
                  <a:lnSpc>
                    <a:spcPts val="1959"/>
                  </a:lnSpc>
                </a:pPr>
                <a:r>
                  <a:rPr lang="en-US" sz="1399" b="true">
                    <a:solidFill>
                      <a:srgbClr val="FFF6F0"/>
                    </a:solidFill>
                    <a:latin typeface="Raleway Bold"/>
                    <a:ea typeface="Raleway Bold"/>
                    <a:cs typeface="Raleway Bold"/>
                    <a:sym typeface="Raleway Bold"/>
                  </a:rPr>
                  <a:t>Lorem</a:t>
                </a:r>
              </a:p>
            </p:txBody>
          </p:sp>
        </p:grpSp>
        <p:grpSp>
          <p:nvGrpSpPr>
            <p:cNvPr name="Group 50" id="50"/>
            <p:cNvGrpSpPr/>
            <p:nvPr/>
          </p:nvGrpSpPr>
          <p:grpSpPr>
            <a:xfrm rot="0">
              <a:off x="7605187" y="0"/>
              <a:ext cx="977783" cy="977783"/>
              <a:chOff x="0" y="0"/>
              <a:chExt cx="812800" cy="812800"/>
            </a:xfrm>
          </p:grpSpPr>
          <p:sp>
            <p:nvSpPr>
              <p:cNvPr name="Freeform 51" id="51"/>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AF2929"/>
              </a:solidFill>
            </p:spPr>
          </p:sp>
          <p:sp>
            <p:nvSpPr>
              <p:cNvPr name="TextBox 52" id="52"/>
              <p:cNvSpPr txBox="true"/>
              <p:nvPr/>
            </p:nvSpPr>
            <p:spPr>
              <a:xfrm>
                <a:off x="139700" y="111125"/>
                <a:ext cx="533400" cy="561975"/>
              </a:xfrm>
              <a:prstGeom prst="rect">
                <a:avLst/>
              </a:prstGeom>
            </p:spPr>
            <p:txBody>
              <a:bodyPr anchor="ctr" rtlCol="false" tIns="72211" lIns="72211" bIns="72211" rIns="72211"/>
              <a:lstStyle/>
              <a:p>
                <a:pPr algn="ctr">
                  <a:lnSpc>
                    <a:spcPts val="1400"/>
                  </a:lnSpc>
                </a:pPr>
                <a:r>
                  <a:rPr lang="en-US" sz="1000" b="true">
                    <a:solidFill>
                      <a:srgbClr val="FFF6F0"/>
                    </a:solidFill>
                    <a:latin typeface="Raleway Bold"/>
                    <a:ea typeface="Raleway Bold"/>
                    <a:cs typeface="Raleway Bold"/>
                    <a:sym typeface="Raleway Bold"/>
                  </a:rPr>
                  <a:t>Yes</a:t>
                </a:r>
              </a:p>
            </p:txBody>
          </p:sp>
        </p:grpSp>
        <p:grpSp>
          <p:nvGrpSpPr>
            <p:cNvPr name="Group 53" id="53"/>
            <p:cNvGrpSpPr/>
            <p:nvPr/>
          </p:nvGrpSpPr>
          <p:grpSpPr>
            <a:xfrm rot="0">
              <a:off x="7605187" y="1761530"/>
              <a:ext cx="977783" cy="977783"/>
              <a:chOff x="0" y="0"/>
              <a:chExt cx="812800" cy="812800"/>
            </a:xfrm>
          </p:grpSpPr>
          <p:sp>
            <p:nvSpPr>
              <p:cNvPr name="Freeform 54" id="54"/>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202020"/>
              </a:solidFill>
            </p:spPr>
          </p:sp>
          <p:sp>
            <p:nvSpPr>
              <p:cNvPr name="TextBox 55" id="55"/>
              <p:cNvSpPr txBox="true"/>
              <p:nvPr/>
            </p:nvSpPr>
            <p:spPr>
              <a:xfrm>
                <a:off x="139700" y="111125"/>
                <a:ext cx="533400" cy="561975"/>
              </a:xfrm>
              <a:prstGeom prst="rect">
                <a:avLst/>
              </a:prstGeom>
            </p:spPr>
            <p:txBody>
              <a:bodyPr anchor="ctr" rtlCol="false" tIns="72211" lIns="72211" bIns="72211" rIns="72211"/>
              <a:lstStyle/>
              <a:p>
                <a:pPr algn="ctr">
                  <a:lnSpc>
                    <a:spcPts val="1400"/>
                  </a:lnSpc>
                </a:pPr>
                <a:r>
                  <a:rPr lang="en-US" sz="1000" b="true">
                    <a:solidFill>
                      <a:srgbClr val="FFF6F0"/>
                    </a:solidFill>
                    <a:latin typeface="Raleway Bold"/>
                    <a:ea typeface="Raleway Bold"/>
                    <a:cs typeface="Raleway Bold"/>
                    <a:sym typeface="Raleway Bold"/>
                  </a:rPr>
                  <a:t>No</a:t>
                </a:r>
              </a:p>
            </p:txBody>
          </p:sp>
        </p:grpSp>
      </p:grpSp>
      <p:sp>
        <p:nvSpPr>
          <p:cNvPr name="AutoShape 56" id="56"/>
          <p:cNvSpPr/>
          <p:nvPr/>
        </p:nvSpPr>
        <p:spPr>
          <a:xfrm rot="5400000">
            <a:off x="13144500" y="5124450"/>
            <a:ext cx="8229600" cy="0"/>
          </a:xfrm>
          <a:prstGeom prst="line">
            <a:avLst/>
          </a:prstGeom>
          <a:ln cap="flat" w="38100">
            <a:solidFill>
              <a:srgbClr val="202020"/>
            </a:solidFill>
            <a:prstDash val="solid"/>
            <a:headEnd type="none" len="sm" w="sm"/>
            <a:tailEnd type="none" len="sm" w="sm"/>
          </a:ln>
        </p:spPr>
      </p:sp>
      <p:grpSp>
        <p:nvGrpSpPr>
          <p:cNvPr name="Group 57" id="57"/>
          <p:cNvGrpSpPr/>
          <p:nvPr/>
        </p:nvGrpSpPr>
        <p:grpSpPr>
          <a:xfrm rot="0">
            <a:off x="10994402" y="3167938"/>
            <a:ext cx="5885376" cy="7352955"/>
            <a:chOff x="0" y="0"/>
            <a:chExt cx="1550058" cy="1936581"/>
          </a:xfrm>
        </p:grpSpPr>
        <p:sp>
          <p:nvSpPr>
            <p:cNvPr name="Freeform 58" id="58"/>
            <p:cNvSpPr/>
            <p:nvPr/>
          </p:nvSpPr>
          <p:spPr>
            <a:xfrm flipH="false" flipV="false" rot="0">
              <a:off x="0" y="0"/>
              <a:ext cx="1550058" cy="1936581"/>
            </a:xfrm>
            <a:custGeom>
              <a:avLst/>
              <a:gdLst/>
              <a:ahLst/>
              <a:cxnLst/>
              <a:rect r="r" b="b" t="t" l="l"/>
              <a:pathLst>
                <a:path h="1936581" w="1550058">
                  <a:moveTo>
                    <a:pt x="0" y="0"/>
                  </a:moveTo>
                  <a:lnTo>
                    <a:pt x="1550058" y="0"/>
                  </a:lnTo>
                  <a:lnTo>
                    <a:pt x="1550058" y="1936581"/>
                  </a:lnTo>
                  <a:lnTo>
                    <a:pt x="0" y="1936581"/>
                  </a:lnTo>
                  <a:close/>
                </a:path>
              </a:pathLst>
            </a:custGeom>
            <a:solidFill>
              <a:srgbClr val="AF2929">
                <a:alpha val="4706"/>
              </a:srgbClr>
            </a:solidFill>
          </p:spPr>
        </p:sp>
        <p:sp>
          <p:nvSpPr>
            <p:cNvPr name="TextBox 59" id="59"/>
            <p:cNvSpPr txBox="true"/>
            <p:nvPr/>
          </p:nvSpPr>
          <p:spPr>
            <a:xfrm>
              <a:off x="0" y="-57150"/>
              <a:ext cx="1550058" cy="1993731"/>
            </a:xfrm>
            <a:prstGeom prst="rect">
              <a:avLst/>
            </a:prstGeom>
          </p:spPr>
          <p:txBody>
            <a:bodyPr anchor="ctr" rtlCol="false" tIns="50800" lIns="50800" bIns="50800" rIns="50800"/>
            <a:lstStyle/>
            <a:p>
              <a:pPr algn="ctr">
                <a:lnSpc>
                  <a:spcPts val="3396"/>
                </a:lnSpc>
              </a:pP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6F0"/>
        </a:solidFill>
      </p:bgPr>
    </p:bg>
    <p:spTree>
      <p:nvGrpSpPr>
        <p:cNvPr id="1" name=""/>
        <p:cNvGrpSpPr/>
        <p:nvPr/>
      </p:nvGrpSpPr>
      <p:grpSpPr>
        <a:xfrm>
          <a:off x="0" y="0"/>
          <a:ext cx="0" cy="0"/>
          <a:chOff x="0" y="0"/>
          <a:chExt cx="0" cy="0"/>
        </a:xfrm>
      </p:grpSpPr>
      <p:sp>
        <p:nvSpPr>
          <p:cNvPr name="TextBox 2" id="2"/>
          <p:cNvSpPr txBox="true"/>
          <p:nvPr/>
        </p:nvSpPr>
        <p:spPr>
          <a:xfrm rot="0">
            <a:off x="6876166" y="2191796"/>
            <a:ext cx="4689513" cy="2572041"/>
          </a:xfrm>
          <a:prstGeom prst="rect">
            <a:avLst/>
          </a:prstGeom>
        </p:spPr>
        <p:txBody>
          <a:bodyPr anchor="t" rtlCol="false" tIns="0" lIns="0" bIns="0" rIns="0">
            <a:spAutoFit/>
          </a:bodyPr>
          <a:lstStyle/>
          <a:p>
            <a:pPr algn="l">
              <a:lnSpc>
                <a:spcPts val="9977"/>
              </a:lnSpc>
            </a:pPr>
            <a:r>
              <a:rPr lang="en-US" sz="9412">
                <a:solidFill>
                  <a:srgbClr val="202020"/>
                </a:solidFill>
                <a:latin typeface="Anton"/>
                <a:ea typeface="Anton"/>
                <a:cs typeface="Anton"/>
                <a:sym typeface="Anton"/>
              </a:rPr>
              <a:t>Revenue</a:t>
            </a:r>
          </a:p>
          <a:p>
            <a:pPr algn="l">
              <a:lnSpc>
                <a:spcPts val="9977"/>
              </a:lnSpc>
            </a:pPr>
            <a:r>
              <a:rPr lang="en-US" sz="9412">
                <a:solidFill>
                  <a:srgbClr val="202020"/>
                </a:solidFill>
                <a:latin typeface="Anton"/>
                <a:ea typeface="Anton"/>
                <a:cs typeface="Anton"/>
                <a:sym typeface="Anton"/>
              </a:rPr>
              <a:t>Stream</a:t>
            </a:r>
          </a:p>
        </p:txBody>
      </p:sp>
      <p:grpSp>
        <p:nvGrpSpPr>
          <p:cNvPr name="Group 3" id="3"/>
          <p:cNvGrpSpPr/>
          <p:nvPr/>
        </p:nvGrpSpPr>
        <p:grpSpPr>
          <a:xfrm rot="0">
            <a:off x="5332868" y="6903452"/>
            <a:ext cx="11926432" cy="2074755"/>
            <a:chOff x="0" y="0"/>
            <a:chExt cx="3141118" cy="546437"/>
          </a:xfrm>
        </p:grpSpPr>
        <p:sp>
          <p:nvSpPr>
            <p:cNvPr name="Freeform 4" id="4"/>
            <p:cNvSpPr/>
            <p:nvPr/>
          </p:nvSpPr>
          <p:spPr>
            <a:xfrm flipH="false" flipV="false" rot="0">
              <a:off x="0" y="0"/>
              <a:ext cx="3141118" cy="546437"/>
            </a:xfrm>
            <a:custGeom>
              <a:avLst/>
              <a:gdLst/>
              <a:ahLst/>
              <a:cxnLst/>
              <a:rect r="r" b="b" t="t" l="l"/>
              <a:pathLst>
                <a:path h="546437" w="3141118">
                  <a:moveTo>
                    <a:pt x="0" y="0"/>
                  </a:moveTo>
                  <a:lnTo>
                    <a:pt x="3141118" y="0"/>
                  </a:lnTo>
                  <a:lnTo>
                    <a:pt x="3141118" y="546437"/>
                  </a:lnTo>
                  <a:lnTo>
                    <a:pt x="0" y="546437"/>
                  </a:lnTo>
                  <a:close/>
                </a:path>
              </a:pathLst>
            </a:custGeom>
            <a:solidFill>
              <a:srgbClr val="AF2929">
                <a:alpha val="4706"/>
              </a:srgbClr>
            </a:solidFill>
          </p:spPr>
        </p:sp>
        <p:sp>
          <p:nvSpPr>
            <p:cNvPr name="TextBox 5" id="5"/>
            <p:cNvSpPr txBox="true"/>
            <p:nvPr/>
          </p:nvSpPr>
          <p:spPr>
            <a:xfrm>
              <a:off x="0" y="-57150"/>
              <a:ext cx="3141118" cy="603587"/>
            </a:xfrm>
            <a:prstGeom prst="rect">
              <a:avLst/>
            </a:prstGeom>
          </p:spPr>
          <p:txBody>
            <a:bodyPr anchor="ctr" rtlCol="false" tIns="50800" lIns="50800" bIns="50800" rIns="50800"/>
            <a:lstStyle/>
            <a:p>
              <a:pPr algn="ctr">
                <a:lnSpc>
                  <a:spcPts val="3396"/>
                </a:lnSpc>
              </a:pPr>
            </a:p>
          </p:txBody>
        </p:sp>
      </p:grpSp>
      <p:sp>
        <p:nvSpPr>
          <p:cNvPr name="TextBox 6" id="6"/>
          <p:cNvSpPr txBox="true"/>
          <p:nvPr/>
        </p:nvSpPr>
        <p:spPr>
          <a:xfrm rot="0">
            <a:off x="6876166" y="7084699"/>
            <a:ext cx="10086274" cy="1654810"/>
          </a:xfrm>
          <a:prstGeom prst="rect">
            <a:avLst/>
          </a:prstGeom>
        </p:spPr>
        <p:txBody>
          <a:bodyPr anchor="t" rtlCol="false" tIns="0" lIns="0" bIns="0" rIns="0">
            <a:spAutoFit/>
          </a:bodyPr>
          <a:lstStyle/>
          <a:p>
            <a:pPr algn="l">
              <a:lnSpc>
                <a:spcPts val="2240"/>
              </a:lnSpc>
              <a:spcBef>
                <a:spcPct val="0"/>
              </a:spcBef>
            </a:pPr>
            <a:r>
              <a:rPr lang="en-US" sz="1600" spc="105">
                <a:solidFill>
                  <a:srgbClr val="202020"/>
                </a:solidFill>
                <a:latin typeface="Raleway"/>
                <a:ea typeface="Raleway"/>
                <a:cs typeface="Raleway"/>
                <a:sym typeface="Raleway"/>
              </a:rPr>
              <a:t>Lorem ipsum dolor sit amet, consectetur adipiscing elit. Etiam tincidunt arcu id libero suscipit scelerisque. Donec tristique neque nec neque tempus, a placerat lacus ultricies. Pellentesque in nibh vel ipsum posuere porttitor eget non purus. Duis vel sapien non augue luctus suscipit. Proin iaculis diam auctor ex venenatis, in dictum augue fringilla. Nullam consectetur condimentum nibh sed hendrerit. Class aptent taciti sociosqu ad litora torquent per conubia nostra, per inceptos himenaeos. Aliquam suscipit velit et commodo ultrices.</a:t>
            </a:r>
          </a:p>
        </p:txBody>
      </p:sp>
      <p:sp>
        <p:nvSpPr>
          <p:cNvPr name="TextBox 7" id="7"/>
          <p:cNvSpPr txBox="true"/>
          <p:nvPr/>
        </p:nvSpPr>
        <p:spPr>
          <a:xfrm rot="0">
            <a:off x="6876166" y="981075"/>
            <a:ext cx="5149844" cy="316230"/>
          </a:xfrm>
          <a:prstGeom prst="rect">
            <a:avLst/>
          </a:prstGeom>
        </p:spPr>
        <p:txBody>
          <a:bodyPr anchor="t" rtlCol="false" tIns="0" lIns="0" bIns="0" rIns="0">
            <a:spAutoFit/>
          </a:bodyPr>
          <a:lstStyle/>
          <a:p>
            <a:pPr algn="l">
              <a:lnSpc>
                <a:spcPts val="2520"/>
              </a:lnSpc>
            </a:pPr>
            <a:r>
              <a:rPr lang="en-US" sz="1800">
                <a:solidFill>
                  <a:srgbClr val="202020"/>
                </a:solidFill>
                <a:latin typeface="Raleway"/>
                <a:ea typeface="Raleway"/>
                <a:cs typeface="Raleway"/>
                <a:sym typeface="Raleway"/>
              </a:rPr>
              <a:t>Financial Projection | Annual Report | 2024</a:t>
            </a:r>
          </a:p>
        </p:txBody>
      </p:sp>
      <p:sp>
        <p:nvSpPr>
          <p:cNvPr name="TextBox 8" id="8"/>
          <p:cNvSpPr txBox="true"/>
          <p:nvPr/>
        </p:nvSpPr>
        <p:spPr>
          <a:xfrm rot="0">
            <a:off x="15635257" y="981075"/>
            <a:ext cx="806390" cy="316230"/>
          </a:xfrm>
          <a:prstGeom prst="rect">
            <a:avLst/>
          </a:prstGeom>
        </p:spPr>
        <p:txBody>
          <a:bodyPr anchor="t" rtlCol="false" tIns="0" lIns="0" bIns="0" rIns="0">
            <a:spAutoFit/>
          </a:bodyPr>
          <a:lstStyle/>
          <a:p>
            <a:pPr algn="l">
              <a:lnSpc>
                <a:spcPts val="2520"/>
              </a:lnSpc>
            </a:pPr>
            <a:r>
              <a:rPr lang="en-US" sz="1800">
                <a:solidFill>
                  <a:srgbClr val="202020"/>
                </a:solidFill>
                <a:latin typeface="Raleway"/>
                <a:ea typeface="Raleway"/>
                <a:cs typeface="Raleway"/>
                <a:sym typeface="Raleway"/>
              </a:rPr>
              <a:t>Page</a:t>
            </a:r>
          </a:p>
        </p:txBody>
      </p:sp>
      <p:sp>
        <p:nvSpPr>
          <p:cNvPr name="TextBox 9" id="9"/>
          <p:cNvSpPr txBox="true"/>
          <p:nvPr/>
        </p:nvSpPr>
        <p:spPr>
          <a:xfrm rot="0">
            <a:off x="16038452" y="981075"/>
            <a:ext cx="1220848" cy="316230"/>
          </a:xfrm>
          <a:prstGeom prst="rect">
            <a:avLst/>
          </a:prstGeom>
        </p:spPr>
        <p:txBody>
          <a:bodyPr anchor="t" rtlCol="false" tIns="0" lIns="0" bIns="0" rIns="0">
            <a:spAutoFit/>
          </a:bodyPr>
          <a:lstStyle/>
          <a:p>
            <a:pPr algn="r">
              <a:lnSpc>
                <a:spcPts val="2520"/>
              </a:lnSpc>
            </a:pPr>
            <a:r>
              <a:rPr lang="en-US" sz="1800" b="true">
                <a:solidFill>
                  <a:srgbClr val="307FB3"/>
                </a:solidFill>
                <a:latin typeface="Raleway Bold"/>
                <a:ea typeface="Raleway Bold"/>
                <a:cs typeface="Raleway Bold"/>
                <a:sym typeface="Raleway Bold"/>
              </a:rPr>
              <a:t>04 of 12</a:t>
            </a:r>
          </a:p>
        </p:txBody>
      </p:sp>
      <p:grpSp>
        <p:nvGrpSpPr>
          <p:cNvPr name="Group 10" id="10"/>
          <p:cNvGrpSpPr/>
          <p:nvPr/>
        </p:nvGrpSpPr>
        <p:grpSpPr>
          <a:xfrm rot="0">
            <a:off x="0" y="-162446"/>
            <a:ext cx="1896472" cy="10611892"/>
            <a:chOff x="0" y="0"/>
            <a:chExt cx="499482" cy="2794902"/>
          </a:xfrm>
        </p:grpSpPr>
        <p:sp>
          <p:nvSpPr>
            <p:cNvPr name="Freeform 11" id="11"/>
            <p:cNvSpPr/>
            <p:nvPr/>
          </p:nvSpPr>
          <p:spPr>
            <a:xfrm flipH="false" flipV="false" rot="0">
              <a:off x="0" y="0"/>
              <a:ext cx="499482" cy="2794901"/>
            </a:xfrm>
            <a:custGeom>
              <a:avLst/>
              <a:gdLst/>
              <a:ahLst/>
              <a:cxnLst/>
              <a:rect r="r" b="b" t="t" l="l"/>
              <a:pathLst>
                <a:path h="2794901" w="499482">
                  <a:moveTo>
                    <a:pt x="0" y="0"/>
                  </a:moveTo>
                  <a:lnTo>
                    <a:pt x="499482" y="0"/>
                  </a:lnTo>
                  <a:lnTo>
                    <a:pt x="499482" y="2794901"/>
                  </a:lnTo>
                  <a:lnTo>
                    <a:pt x="0" y="2794901"/>
                  </a:lnTo>
                  <a:close/>
                </a:path>
              </a:pathLst>
            </a:custGeom>
            <a:solidFill>
              <a:srgbClr val="307FB3"/>
            </a:solidFill>
          </p:spPr>
        </p:sp>
        <p:sp>
          <p:nvSpPr>
            <p:cNvPr name="TextBox 12" id="12"/>
            <p:cNvSpPr txBox="true"/>
            <p:nvPr/>
          </p:nvSpPr>
          <p:spPr>
            <a:xfrm>
              <a:off x="0" y="-57150"/>
              <a:ext cx="499482" cy="2852052"/>
            </a:xfrm>
            <a:prstGeom prst="rect">
              <a:avLst/>
            </a:prstGeom>
          </p:spPr>
          <p:txBody>
            <a:bodyPr anchor="ctr" rtlCol="false" tIns="50800" lIns="50800" bIns="50800" rIns="50800"/>
            <a:lstStyle/>
            <a:p>
              <a:pPr algn="ctr">
                <a:lnSpc>
                  <a:spcPts val="3396"/>
                </a:lnSpc>
              </a:pPr>
            </a:p>
          </p:txBody>
        </p:sp>
      </p:grpSp>
      <p:grpSp>
        <p:nvGrpSpPr>
          <p:cNvPr name="Group 13" id="13"/>
          <p:cNvGrpSpPr/>
          <p:nvPr/>
        </p:nvGrpSpPr>
        <p:grpSpPr>
          <a:xfrm rot="0">
            <a:off x="645373" y="645373"/>
            <a:ext cx="5441129" cy="8631977"/>
            <a:chOff x="0" y="0"/>
            <a:chExt cx="1433055" cy="2273443"/>
          </a:xfrm>
        </p:grpSpPr>
        <p:sp>
          <p:nvSpPr>
            <p:cNvPr name="Freeform 14" id="14"/>
            <p:cNvSpPr/>
            <p:nvPr/>
          </p:nvSpPr>
          <p:spPr>
            <a:xfrm flipH="false" flipV="false" rot="0">
              <a:off x="0" y="0"/>
              <a:ext cx="1433055" cy="2273443"/>
            </a:xfrm>
            <a:custGeom>
              <a:avLst/>
              <a:gdLst/>
              <a:ahLst/>
              <a:cxnLst/>
              <a:rect r="r" b="b" t="t" l="l"/>
              <a:pathLst>
                <a:path h="2273443" w="1433055">
                  <a:moveTo>
                    <a:pt x="21343" y="0"/>
                  </a:moveTo>
                  <a:lnTo>
                    <a:pt x="1411712" y="0"/>
                  </a:lnTo>
                  <a:cubicBezTo>
                    <a:pt x="1423499" y="0"/>
                    <a:pt x="1433055" y="9555"/>
                    <a:pt x="1433055" y="21343"/>
                  </a:cubicBezTo>
                  <a:lnTo>
                    <a:pt x="1433055" y="2252100"/>
                  </a:lnTo>
                  <a:cubicBezTo>
                    <a:pt x="1433055" y="2257760"/>
                    <a:pt x="1430806" y="2263189"/>
                    <a:pt x="1426803" y="2267191"/>
                  </a:cubicBezTo>
                  <a:cubicBezTo>
                    <a:pt x="1422801" y="2271194"/>
                    <a:pt x="1417372" y="2273443"/>
                    <a:pt x="1411712" y="2273443"/>
                  </a:cubicBezTo>
                  <a:lnTo>
                    <a:pt x="21343" y="2273443"/>
                  </a:lnTo>
                  <a:cubicBezTo>
                    <a:pt x="9555" y="2273443"/>
                    <a:pt x="0" y="2263887"/>
                    <a:pt x="0" y="2252100"/>
                  </a:cubicBezTo>
                  <a:lnTo>
                    <a:pt x="0" y="21343"/>
                  </a:lnTo>
                  <a:cubicBezTo>
                    <a:pt x="0" y="15682"/>
                    <a:pt x="2249" y="10254"/>
                    <a:pt x="6251" y="6251"/>
                  </a:cubicBezTo>
                  <a:cubicBezTo>
                    <a:pt x="10254" y="2249"/>
                    <a:pt x="15682" y="0"/>
                    <a:pt x="21343" y="0"/>
                  </a:cubicBezTo>
                  <a:close/>
                </a:path>
              </a:pathLst>
            </a:custGeom>
            <a:solidFill>
              <a:srgbClr val="FFF6F0"/>
            </a:solidFill>
            <a:ln w="38100" cap="sq">
              <a:solidFill>
                <a:srgbClr val="202020"/>
              </a:solidFill>
              <a:prstDash val="solid"/>
              <a:miter/>
            </a:ln>
          </p:spPr>
        </p:sp>
        <p:sp>
          <p:nvSpPr>
            <p:cNvPr name="TextBox 15" id="15"/>
            <p:cNvSpPr txBox="true"/>
            <p:nvPr/>
          </p:nvSpPr>
          <p:spPr>
            <a:xfrm>
              <a:off x="0" y="-57150"/>
              <a:ext cx="1433055" cy="2330593"/>
            </a:xfrm>
            <a:prstGeom prst="rect">
              <a:avLst/>
            </a:prstGeom>
          </p:spPr>
          <p:txBody>
            <a:bodyPr anchor="ctr" rtlCol="false" tIns="50800" lIns="50800" bIns="50800" rIns="50800"/>
            <a:lstStyle/>
            <a:p>
              <a:pPr algn="ctr">
                <a:lnSpc>
                  <a:spcPts val="3396"/>
                </a:lnSpc>
              </a:pPr>
            </a:p>
          </p:txBody>
        </p:sp>
      </p:grpSp>
      <p:sp>
        <p:nvSpPr>
          <p:cNvPr name="Freeform 16" id="16"/>
          <p:cNvSpPr/>
          <p:nvPr/>
        </p:nvSpPr>
        <p:spPr>
          <a:xfrm flipH="false" flipV="false" rot="0">
            <a:off x="938861" y="944515"/>
            <a:ext cx="4854152" cy="8033692"/>
          </a:xfrm>
          <a:custGeom>
            <a:avLst/>
            <a:gdLst/>
            <a:ahLst/>
            <a:cxnLst/>
            <a:rect r="r" b="b" t="t" l="l"/>
            <a:pathLst>
              <a:path h="8033692" w="4854152">
                <a:moveTo>
                  <a:pt x="0" y="0"/>
                </a:moveTo>
                <a:lnTo>
                  <a:pt x="4854152" y="0"/>
                </a:lnTo>
                <a:lnTo>
                  <a:pt x="4854152" y="8033692"/>
                </a:lnTo>
                <a:lnTo>
                  <a:pt x="0" y="8033692"/>
                </a:lnTo>
                <a:lnTo>
                  <a:pt x="0" y="0"/>
                </a:lnTo>
                <a:close/>
              </a:path>
            </a:pathLst>
          </a:custGeom>
          <a:blipFill>
            <a:blip r:embed="rId2"/>
            <a:stretch>
              <a:fillRect l="-120984" t="-5317" r="-57534" b="-6664"/>
            </a:stretch>
          </a:blipFill>
        </p:spPr>
      </p:sp>
      <p:pic>
        <p:nvPicPr>
          <p:cNvPr name="Picture 17" id="17"/>
          <p:cNvPicPr>
            <a:picLocks noChangeAspect="true"/>
          </p:cNvPicPr>
          <p:nvPr/>
        </p:nvPicPr>
        <p:blipFill>
          <a:blip r:embed="rId3"/>
          <a:stretch>
            <a:fillRect/>
          </a:stretch>
        </p:blipFill>
        <p:spPr>
          <a:xfrm rot="0">
            <a:off x="12125173" y="1737033"/>
            <a:ext cx="5600866" cy="5344247"/>
          </a:xfrm>
          <a:prstGeom prst="rect">
            <a:avLst/>
          </a:prstGeom>
        </p:spPr>
      </p:pic>
      <p:sp>
        <p:nvSpPr>
          <p:cNvPr name="TextBox 18" id="18"/>
          <p:cNvSpPr txBox="true"/>
          <p:nvPr/>
        </p:nvSpPr>
        <p:spPr>
          <a:xfrm rot="0">
            <a:off x="6876166" y="5352971"/>
            <a:ext cx="2030156" cy="431764"/>
          </a:xfrm>
          <a:prstGeom prst="rect">
            <a:avLst/>
          </a:prstGeom>
        </p:spPr>
        <p:txBody>
          <a:bodyPr anchor="t" rtlCol="false" tIns="0" lIns="0" bIns="0" rIns="0">
            <a:spAutoFit/>
          </a:bodyPr>
          <a:lstStyle/>
          <a:p>
            <a:pPr algn="l">
              <a:lnSpc>
                <a:spcPts val="3449"/>
              </a:lnSpc>
            </a:pPr>
            <a:r>
              <a:rPr lang="en-US" sz="2463" b="true">
                <a:solidFill>
                  <a:srgbClr val="AF2929"/>
                </a:solidFill>
                <a:latin typeface="Raleway Bold"/>
                <a:ea typeface="Raleway Bold"/>
                <a:cs typeface="Raleway Bold"/>
                <a:sym typeface="Raleway Bold"/>
              </a:rPr>
              <a:t>Funding</a:t>
            </a:r>
          </a:p>
        </p:txBody>
      </p:sp>
      <p:sp>
        <p:nvSpPr>
          <p:cNvPr name="TextBox 19" id="19"/>
          <p:cNvSpPr txBox="true"/>
          <p:nvPr/>
        </p:nvSpPr>
        <p:spPr>
          <a:xfrm rot="0">
            <a:off x="6876166" y="5798650"/>
            <a:ext cx="1614174" cy="815891"/>
          </a:xfrm>
          <a:prstGeom prst="rect">
            <a:avLst/>
          </a:prstGeom>
        </p:spPr>
        <p:txBody>
          <a:bodyPr anchor="t" rtlCol="false" tIns="0" lIns="0" bIns="0" rIns="0">
            <a:spAutoFit/>
          </a:bodyPr>
          <a:lstStyle/>
          <a:p>
            <a:pPr algn="l">
              <a:lnSpc>
                <a:spcPts val="6773"/>
              </a:lnSpc>
            </a:pPr>
            <a:r>
              <a:rPr lang="en-US" sz="4838">
                <a:solidFill>
                  <a:srgbClr val="202020"/>
                </a:solidFill>
                <a:latin typeface="Anton"/>
                <a:ea typeface="Anton"/>
                <a:cs typeface="Anton"/>
                <a:sym typeface="Anton"/>
              </a:rPr>
              <a:t>310K</a:t>
            </a:r>
          </a:p>
        </p:txBody>
      </p:sp>
      <p:sp>
        <p:nvSpPr>
          <p:cNvPr name="TextBox 20" id="20"/>
          <p:cNvSpPr txBox="true"/>
          <p:nvPr/>
        </p:nvSpPr>
        <p:spPr>
          <a:xfrm rot="0">
            <a:off x="8951704" y="5352971"/>
            <a:ext cx="1614174" cy="431764"/>
          </a:xfrm>
          <a:prstGeom prst="rect">
            <a:avLst/>
          </a:prstGeom>
        </p:spPr>
        <p:txBody>
          <a:bodyPr anchor="t" rtlCol="false" tIns="0" lIns="0" bIns="0" rIns="0">
            <a:spAutoFit/>
          </a:bodyPr>
          <a:lstStyle/>
          <a:p>
            <a:pPr algn="l">
              <a:lnSpc>
                <a:spcPts val="3449"/>
              </a:lnSpc>
            </a:pPr>
            <a:r>
              <a:rPr lang="en-US" sz="2463" b="true">
                <a:solidFill>
                  <a:srgbClr val="AF2929"/>
                </a:solidFill>
                <a:latin typeface="Raleway Bold"/>
                <a:ea typeface="Raleway Bold"/>
                <a:cs typeface="Raleway Bold"/>
                <a:sym typeface="Raleway Bold"/>
              </a:rPr>
              <a:t>Retails</a:t>
            </a:r>
          </a:p>
        </p:txBody>
      </p:sp>
      <p:sp>
        <p:nvSpPr>
          <p:cNvPr name="TextBox 21" id="21"/>
          <p:cNvSpPr txBox="true"/>
          <p:nvPr/>
        </p:nvSpPr>
        <p:spPr>
          <a:xfrm rot="0">
            <a:off x="8951704" y="5798650"/>
            <a:ext cx="1326437" cy="815891"/>
          </a:xfrm>
          <a:prstGeom prst="rect">
            <a:avLst/>
          </a:prstGeom>
        </p:spPr>
        <p:txBody>
          <a:bodyPr anchor="t" rtlCol="false" tIns="0" lIns="0" bIns="0" rIns="0">
            <a:spAutoFit/>
          </a:bodyPr>
          <a:lstStyle/>
          <a:p>
            <a:pPr algn="l">
              <a:lnSpc>
                <a:spcPts val="6773"/>
              </a:lnSpc>
            </a:pPr>
            <a:r>
              <a:rPr lang="en-US" sz="4838">
                <a:solidFill>
                  <a:srgbClr val="202020"/>
                </a:solidFill>
                <a:latin typeface="Anton"/>
                <a:ea typeface="Anton"/>
                <a:cs typeface="Anton"/>
                <a:sym typeface="Anton"/>
              </a:rPr>
              <a:t>10K</a:t>
            </a:r>
          </a:p>
        </p:txBody>
      </p:sp>
      <p:sp>
        <p:nvSpPr>
          <p:cNvPr name="AutoShape 22" id="22"/>
          <p:cNvSpPr/>
          <p:nvPr/>
        </p:nvSpPr>
        <p:spPr>
          <a:xfrm rot="0">
            <a:off x="6876166" y="9239250"/>
            <a:ext cx="10383134" cy="0"/>
          </a:xfrm>
          <a:prstGeom prst="line">
            <a:avLst/>
          </a:prstGeom>
          <a:ln cap="flat" w="38100">
            <a:solidFill>
              <a:srgbClr val="202020"/>
            </a:solidFill>
            <a:prstDash val="solid"/>
            <a:headEnd type="none" len="sm" w="sm"/>
            <a:tailEnd type="none" len="sm" w="sm"/>
          </a:ln>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202020"/>
        </a:solidFill>
      </p:bgPr>
    </p:bg>
    <p:spTree>
      <p:nvGrpSpPr>
        <p:cNvPr id="1" name=""/>
        <p:cNvGrpSpPr/>
        <p:nvPr/>
      </p:nvGrpSpPr>
      <p:grpSpPr>
        <a:xfrm>
          <a:off x="0" y="0"/>
          <a:ext cx="0" cy="0"/>
          <a:chOff x="0" y="0"/>
          <a:chExt cx="0" cy="0"/>
        </a:xfrm>
      </p:grpSpPr>
      <p:grpSp>
        <p:nvGrpSpPr>
          <p:cNvPr name="Group 2" id="2"/>
          <p:cNvGrpSpPr/>
          <p:nvPr/>
        </p:nvGrpSpPr>
        <p:grpSpPr>
          <a:xfrm rot="0">
            <a:off x="-137828" y="3471554"/>
            <a:ext cx="18563655" cy="2066342"/>
            <a:chOff x="0" y="0"/>
            <a:chExt cx="4889193" cy="544222"/>
          </a:xfrm>
        </p:grpSpPr>
        <p:sp>
          <p:nvSpPr>
            <p:cNvPr name="Freeform 3" id="3"/>
            <p:cNvSpPr/>
            <p:nvPr/>
          </p:nvSpPr>
          <p:spPr>
            <a:xfrm flipH="false" flipV="false" rot="0">
              <a:off x="0" y="0"/>
              <a:ext cx="4889193" cy="544222"/>
            </a:xfrm>
            <a:custGeom>
              <a:avLst/>
              <a:gdLst/>
              <a:ahLst/>
              <a:cxnLst/>
              <a:rect r="r" b="b" t="t" l="l"/>
              <a:pathLst>
                <a:path h="544222" w="4889193">
                  <a:moveTo>
                    <a:pt x="0" y="0"/>
                  </a:moveTo>
                  <a:lnTo>
                    <a:pt x="4889193" y="0"/>
                  </a:lnTo>
                  <a:lnTo>
                    <a:pt x="4889193" y="544222"/>
                  </a:lnTo>
                  <a:lnTo>
                    <a:pt x="0" y="544222"/>
                  </a:lnTo>
                  <a:close/>
                </a:path>
              </a:pathLst>
            </a:custGeom>
            <a:solidFill>
              <a:srgbClr val="AF2929">
                <a:alpha val="9804"/>
              </a:srgbClr>
            </a:solidFill>
          </p:spPr>
        </p:sp>
        <p:sp>
          <p:nvSpPr>
            <p:cNvPr name="TextBox 4" id="4"/>
            <p:cNvSpPr txBox="true"/>
            <p:nvPr/>
          </p:nvSpPr>
          <p:spPr>
            <a:xfrm>
              <a:off x="0" y="-57150"/>
              <a:ext cx="4889193" cy="601372"/>
            </a:xfrm>
            <a:prstGeom prst="rect">
              <a:avLst/>
            </a:prstGeom>
          </p:spPr>
          <p:txBody>
            <a:bodyPr anchor="ctr" rtlCol="false" tIns="50800" lIns="50800" bIns="50800" rIns="50800"/>
            <a:lstStyle/>
            <a:p>
              <a:pPr algn="ctr">
                <a:lnSpc>
                  <a:spcPts val="3396"/>
                </a:lnSpc>
              </a:pPr>
            </a:p>
          </p:txBody>
        </p:sp>
      </p:grpSp>
      <p:grpSp>
        <p:nvGrpSpPr>
          <p:cNvPr name="Group 5" id="5"/>
          <p:cNvGrpSpPr/>
          <p:nvPr/>
        </p:nvGrpSpPr>
        <p:grpSpPr>
          <a:xfrm rot="0">
            <a:off x="-137828" y="5542554"/>
            <a:ext cx="18563655" cy="2066342"/>
            <a:chOff x="0" y="0"/>
            <a:chExt cx="4889193" cy="544222"/>
          </a:xfrm>
        </p:grpSpPr>
        <p:sp>
          <p:nvSpPr>
            <p:cNvPr name="Freeform 6" id="6"/>
            <p:cNvSpPr/>
            <p:nvPr/>
          </p:nvSpPr>
          <p:spPr>
            <a:xfrm flipH="false" flipV="false" rot="0">
              <a:off x="0" y="0"/>
              <a:ext cx="4889193" cy="544222"/>
            </a:xfrm>
            <a:custGeom>
              <a:avLst/>
              <a:gdLst/>
              <a:ahLst/>
              <a:cxnLst/>
              <a:rect r="r" b="b" t="t" l="l"/>
              <a:pathLst>
                <a:path h="544222" w="4889193">
                  <a:moveTo>
                    <a:pt x="0" y="0"/>
                  </a:moveTo>
                  <a:lnTo>
                    <a:pt x="4889193" y="0"/>
                  </a:lnTo>
                  <a:lnTo>
                    <a:pt x="4889193" y="544222"/>
                  </a:lnTo>
                  <a:lnTo>
                    <a:pt x="0" y="544222"/>
                  </a:lnTo>
                  <a:close/>
                </a:path>
              </a:pathLst>
            </a:custGeom>
            <a:solidFill>
              <a:srgbClr val="FFF6F0">
                <a:alpha val="9804"/>
              </a:srgbClr>
            </a:solidFill>
          </p:spPr>
        </p:sp>
        <p:sp>
          <p:nvSpPr>
            <p:cNvPr name="TextBox 7" id="7"/>
            <p:cNvSpPr txBox="true"/>
            <p:nvPr/>
          </p:nvSpPr>
          <p:spPr>
            <a:xfrm>
              <a:off x="0" y="-57150"/>
              <a:ext cx="4889193" cy="601372"/>
            </a:xfrm>
            <a:prstGeom prst="rect">
              <a:avLst/>
            </a:prstGeom>
          </p:spPr>
          <p:txBody>
            <a:bodyPr anchor="ctr" rtlCol="false" tIns="50800" lIns="50800" bIns="50800" rIns="50800"/>
            <a:lstStyle/>
            <a:p>
              <a:pPr algn="ctr">
                <a:lnSpc>
                  <a:spcPts val="3396"/>
                </a:lnSpc>
              </a:pPr>
            </a:p>
          </p:txBody>
        </p:sp>
      </p:grpSp>
      <p:sp>
        <p:nvSpPr>
          <p:cNvPr name="Freeform 8" id="8"/>
          <p:cNvSpPr/>
          <p:nvPr/>
        </p:nvSpPr>
        <p:spPr>
          <a:xfrm flipH="false" flipV="false" rot="0">
            <a:off x="1018098" y="3906958"/>
            <a:ext cx="1198065" cy="1198065"/>
          </a:xfrm>
          <a:custGeom>
            <a:avLst/>
            <a:gdLst/>
            <a:ahLst/>
            <a:cxnLst/>
            <a:rect r="r" b="b" t="t" l="l"/>
            <a:pathLst>
              <a:path h="1198065" w="1198065">
                <a:moveTo>
                  <a:pt x="0" y="0"/>
                </a:moveTo>
                <a:lnTo>
                  <a:pt x="1198065" y="0"/>
                </a:lnTo>
                <a:lnTo>
                  <a:pt x="1198065" y="1198066"/>
                </a:lnTo>
                <a:lnTo>
                  <a:pt x="0" y="11980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018098" y="5977959"/>
            <a:ext cx="1198065" cy="1198065"/>
          </a:xfrm>
          <a:custGeom>
            <a:avLst/>
            <a:gdLst/>
            <a:ahLst/>
            <a:cxnLst/>
            <a:rect r="r" b="b" t="t" l="l"/>
            <a:pathLst>
              <a:path h="1198065" w="1198065">
                <a:moveTo>
                  <a:pt x="0" y="0"/>
                </a:moveTo>
                <a:lnTo>
                  <a:pt x="1198065" y="0"/>
                </a:lnTo>
                <a:lnTo>
                  <a:pt x="1198065" y="1198065"/>
                </a:lnTo>
                <a:lnTo>
                  <a:pt x="0" y="11980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6969234" y="-2506837"/>
            <a:ext cx="5406890" cy="5406890"/>
          </a:xfrm>
          <a:custGeom>
            <a:avLst/>
            <a:gdLst/>
            <a:ahLst/>
            <a:cxnLst/>
            <a:rect r="r" b="b" t="t" l="l"/>
            <a:pathLst>
              <a:path h="5406890" w="5406890">
                <a:moveTo>
                  <a:pt x="0" y="0"/>
                </a:moveTo>
                <a:lnTo>
                  <a:pt x="5406890" y="0"/>
                </a:lnTo>
                <a:lnTo>
                  <a:pt x="5406890" y="5406891"/>
                </a:lnTo>
                <a:lnTo>
                  <a:pt x="0" y="5406891"/>
                </a:lnTo>
                <a:lnTo>
                  <a:pt x="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028700" y="1294468"/>
            <a:ext cx="8942266" cy="1300785"/>
          </a:xfrm>
          <a:prstGeom prst="rect">
            <a:avLst/>
          </a:prstGeom>
        </p:spPr>
        <p:txBody>
          <a:bodyPr anchor="t" rtlCol="false" tIns="0" lIns="0" bIns="0" rIns="0">
            <a:spAutoFit/>
          </a:bodyPr>
          <a:lstStyle/>
          <a:p>
            <a:pPr algn="l">
              <a:lnSpc>
                <a:spcPts val="9974"/>
              </a:lnSpc>
            </a:pPr>
            <a:r>
              <a:rPr lang="en-US" sz="9410">
                <a:solidFill>
                  <a:srgbClr val="FFF6F0"/>
                </a:solidFill>
                <a:latin typeface="Anton"/>
                <a:ea typeface="Anton"/>
                <a:cs typeface="Anton"/>
                <a:sym typeface="Anton"/>
              </a:rPr>
              <a:t>Revenue Stream</a:t>
            </a:r>
          </a:p>
        </p:txBody>
      </p:sp>
      <p:sp>
        <p:nvSpPr>
          <p:cNvPr name="TextBox 12" id="12"/>
          <p:cNvSpPr txBox="true"/>
          <p:nvPr/>
        </p:nvSpPr>
        <p:spPr>
          <a:xfrm rot="0">
            <a:off x="5195348" y="3868858"/>
            <a:ext cx="10838605" cy="1102360"/>
          </a:xfrm>
          <a:prstGeom prst="rect">
            <a:avLst/>
          </a:prstGeom>
        </p:spPr>
        <p:txBody>
          <a:bodyPr anchor="t" rtlCol="false" tIns="0" lIns="0" bIns="0" rIns="0">
            <a:spAutoFit/>
          </a:bodyPr>
          <a:lstStyle/>
          <a:p>
            <a:pPr algn="l">
              <a:lnSpc>
                <a:spcPts val="2240"/>
              </a:lnSpc>
              <a:spcBef>
                <a:spcPct val="0"/>
              </a:spcBef>
            </a:pPr>
            <a:r>
              <a:rPr lang="en-US" sz="1600" spc="105">
                <a:solidFill>
                  <a:srgbClr val="FFF6F0"/>
                </a:solidFill>
                <a:latin typeface="Raleway"/>
                <a:ea typeface="Raleway"/>
                <a:cs typeface="Raleway"/>
                <a:sym typeface="Raleway"/>
              </a:rPr>
              <a:t>Lorem ipsum dolor sit amet, consectetur adipiscing elit. Etiam tincidunt arcu id libero suscipit scelerisque. Donec tristique neque nec neque tempus, a placerat lacus ultricies. Pellentesque in nibh vel ipsum posuere porttitor eget non purus. Duis vel sapien non augue luctus suscipit. Proin iaculis diam auctor ex venenatis, in dictum augue fringilla.</a:t>
            </a:r>
          </a:p>
        </p:txBody>
      </p:sp>
      <p:sp>
        <p:nvSpPr>
          <p:cNvPr name="TextBox 13" id="13"/>
          <p:cNvSpPr txBox="true"/>
          <p:nvPr/>
        </p:nvSpPr>
        <p:spPr>
          <a:xfrm rot="0">
            <a:off x="5195348" y="5939859"/>
            <a:ext cx="10838605" cy="1102360"/>
          </a:xfrm>
          <a:prstGeom prst="rect">
            <a:avLst/>
          </a:prstGeom>
        </p:spPr>
        <p:txBody>
          <a:bodyPr anchor="t" rtlCol="false" tIns="0" lIns="0" bIns="0" rIns="0">
            <a:spAutoFit/>
          </a:bodyPr>
          <a:lstStyle/>
          <a:p>
            <a:pPr algn="l">
              <a:lnSpc>
                <a:spcPts val="2240"/>
              </a:lnSpc>
              <a:spcBef>
                <a:spcPct val="0"/>
              </a:spcBef>
            </a:pPr>
            <a:r>
              <a:rPr lang="en-US" sz="1600" spc="105">
                <a:solidFill>
                  <a:srgbClr val="FFF6F0"/>
                </a:solidFill>
                <a:latin typeface="Raleway"/>
                <a:ea typeface="Raleway"/>
                <a:cs typeface="Raleway"/>
                <a:sym typeface="Raleway"/>
              </a:rPr>
              <a:t>Lorem ipsum dolor sit amet, consectetur adipiscing elit. Etiam tincidunt arcu id libero suscipit scelerisque. Donec tristique neque nec neque tempus, a placerat lacus ultricies. Pellentesque in nibh vel ipsum posuere porttitor eget non purus. Duis vel sapien non augue luctus suscipit. Proin iaculis diam auctor ex venenatis, in dictum augue fringilla.</a:t>
            </a:r>
          </a:p>
        </p:txBody>
      </p:sp>
      <p:sp>
        <p:nvSpPr>
          <p:cNvPr name="TextBox 14" id="14"/>
          <p:cNvSpPr txBox="true"/>
          <p:nvPr/>
        </p:nvSpPr>
        <p:spPr>
          <a:xfrm rot="0">
            <a:off x="15020334" y="981075"/>
            <a:ext cx="806390" cy="316230"/>
          </a:xfrm>
          <a:prstGeom prst="rect">
            <a:avLst/>
          </a:prstGeom>
        </p:spPr>
        <p:txBody>
          <a:bodyPr anchor="t" rtlCol="false" tIns="0" lIns="0" bIns="0" rIns="0">
            <a:spAutoFit/>
          </a:bodyPr>
          <a:lstStyle/>
          <a:p>
            <a:pPr algn="l">
              <a:lnSpc>
                <a:spcPts val="2520"/>
              </a:lnSpc>
            </a:pPr>
            <a:r>
              <a:rPr lang="en-US" sz="1800">
                <a:solidFill>
                  <a:srgbClr val="FFF6F0"/>
                </a:solidFill>
                <a:latin typeface="Raleway"/>
                <a:ea typeface="Raleway"/>
                <a:cs typeface="Raleway"/>
                <a:sym typeface="Raleway"/>
              </a:rPr>
              <a:t>Page</a:t>
            </a:r>
          </a:p>
        </p:txBody>
      </p:sp>
      <p:sp>
        <p:nvSpPr>
          <p:cNvPr name="TextBox 15" id="15"/>
          <p:cNvSpPr txBox="true"/>
          <p:nvPr/>
        </p:nvSpPr>
        <p:spPr>
          <a:xfrm rot="0">
            <a:off x="15423529" y="981075"/>
            <a:ext cx="1220848" cy="316230"/>
          </a:xfrm>
          <a:prstGeom prst="rect">
            <a:avLst/>
          </a:prstGeom>
        </p:spPr>
        <p:txBody>
          <a:bodyPr anchor="t" rtlCol="false" tIns="0" lIns="0" bIns="0" rIns="0">
            <a:spAutoFit/>
          </a:bodyPr>
          <a:lstStyle/>
          <a:p>
            <a:pPr algn="r">
              <a:lnSpc>
                <a:spcPts val="2520"/>
              </a:lnSpc>
            </a:pPr>
            <a:r>
              <a:rPr lang="en-US" sz="1800" b="true">
                <a:solidFill>
                  <a:srgbClr val="FFF6F0"/>
                </a:solidFill>
                <a:latin typeface="Raleway Bold"/>
                <a:ea typeface="Raleway Bold"/>
                <a:cs typeface="Raleway Bold"/>
                <a:sym typeface="Raleway Bold"/>
              </a:rPr>
              <a:t>05 of 12</a:t>
            </a:r>
          </a:p>
        </p:txBody>
      </p:sp>
      <p:sp>
        <p:nvSpPr>
          <p:cNvPr name="TextBox 16" id="16"/>
          <p:cNvSpPr txBox="true"/>
          <p:nvPr/>
        </p:nvSpPr>
        <p:spPr>
          <a:xfrm rot="0">
            <a:off x="2653282" y="3805605"/>
            <a:ext cx="2104948" cy="382251"/>
          </a:xfrm>
          <a:prstGeom prst="rect">
            <a:avLst/>
          </a:prstGeom>
        </p:spPr>
        <p:txBody>
          <a:bodyPr anchor="t" rtlCol="false" tIns="0" lIns="0" bIns="0" rIns="0">
            <a:spAutoFit/>
          </a:bodyPr>
          <a:lstStyle/>
          <a:p>
            <a:pPr algn="l">
              <a:lnSpc>
                <a:spcPts val="3081"/>
              </a:lnSpc>
            </a:pPr>
            <a:r>
              <a:rPr lang="en-US" sz="2200" b="true">
                <a:solidFill>
                  <a:srgbClr val="E85D04"/>
                </a:solidFill>
                <a:latin typeface="Raleway Bold"/>
                <a:ea typeface="Raleway Bold"/>
                <a:cs typeface="Raleway Bold"/>
                <a:sym typeface="Raleway Bold"/>
              </a:rPr>
              <a:t>Grand Total</a:t>
            </a:r>
          </a:p>
        </p:txBody>
      </p:sp>
      <p:sp>
        <p:nvSpPr>
          <p:cNvPr name="TextBox 17" id="17"/>
          <p:cNvSpPr txBox="true"/>
          <p:nvPr/>
        </p:nvSpPr>
        <p:spPr>
          <a:xfrm rot="0">
            <a:off x="2653282" y="5876606"/>
            <a:ext cx="2542067" cy="382251"/>
          </a:xfrm>
          <a:prstGeom prst="rect">
            <a:avLst/>
          </a:prstGeom>
        </p:spPr>
        <p:txBody>
          <a:bodyPr anchor="t" rtlCol="false" tIns="0" lIns="0" bIns="0" rIns="0">
            <a:spAutoFit/>
          </a:bodyPr>
          <a:lstStyle/>
          <a:p>
            <a:pPr algn="l">
              <a:lnSpc>
                <a:spcPts val="3081"/>
              </a:lnSpc>
            </a:pPr>
            <a:r>
              <a:rPr lang="en-US" sz="2200" b="true">
                <a:solidFill>
                  <a:srgbClr val="E85D04"/>
                </a:solidFill>
                <a:latin typeface="Raleway Bold"/>
                <a:ea typeface="Raleway Bold"/>
                <a:cs typeface="Raleway Bold"/>
                <a:sym typeface="Raleway Bold"/>
              </a:rPr>
              <a:t>Order Canceled</a:t>
            </a:r>
          </a:p>
        </p:txBody>
      </p:sp>
      <p:sp>
        <p:nvSpPr>
          <p:cNvPr name="TextBox 18" id="18"/>
          <p:cNvSpPr txBox="true"/>
          <p:nvPr/>
        </p:nvSpPr>
        <p:spPr>
          <a:xfrm rot="0">
            <a:off x="2653282" y="4259435"/>
            <a:ext cx="1401423" cy="845589"/>
          </a:xfrm>
          <a:prstGeom prst="rect">
            <a:avLst/>
          </a:prstGeom>
        </p:spPr>
        <p:txBody>
          <a:bodyPr anchor="t" rtlCol="false" tIns="0" lIns="0" bIns="0" rIns="0">
            <a:spAutoFit/>
          </a:bodyPr>
          <a:lstStyle/>
          <a:p>
            <a:pPr algn="l">
              <a:lnSpc>
                <a:spcPts val="6960"/>
              </a:lnSpc>
            </a:pPr>
            <a:r>
              <a:rPr lang="en-US" sz="4971">
                <a:solidFill>
                  <a:srgbClr val="FFF6F0"/>
                </a:solidFill>
                <a:latin typeface="Anton"/>
                <a:ea typeface="Anton"/>
                <a:cs typeface="Anton"/>
                <a:sym typeface="Anton"/>
              </a:rPr>
              <a:t>310K</a:t>
            </a:r>
          </a:p>
        </p:txBody>
      </p:sp>
      <p:sp>
        <p:nvSpPr>
          <p:cNvPr name="TextBox 19" id="19"/>
          <p:cNvSpPr txBox="true"/>
          <p:nvPr/>
        </p:nvSpPr>
        <p:spPr>
          <a:xfrm rot="0">
            <a:off x="2653282" y="6330435"/>
            <a:ext cx="1401423" cy="845589"/>
          </a:xfrm>
          <a:prstGeom prst="rect">
            <a:avLst/>
          </a:prstGeom>
        </p:spPr>
        <p:txBody>
          <a:bodyPr anchor="t" rtlCol="false" tIns="0" lIns="0" bIns="0" rIns="0">
            <a:spAutoFit/>
          </a:bodyPr>
          <a:lstStyle/>
          <a:p>
            <a:pPr algn="l">
              <a:lnSpc>
                <a:spcPts val="6960"/>
              </a:lnSpc>
            </a:pPr>
            <a:r>
              <a:rPr lang="en-US" sz="4971">
                <a:solidFill>
                  <a:srgbClr val="FFF6F0"/>
                </a:solidFill>
                <a:latin typeface="Anton"/>
                <a:ea typeface="Anton"/>
                <a:cs typeface="Anton"/>
                <a:sym typeface="Anton"/>
              </a:rPr>
              <a:t>10K</a:t>
            </a:r>
          </a:p>
        </p:txBody>
      </p:sp>
      <p:sp>
        <p:nvSpPr>
          <p:cNvPr name="Freeform 20" id="20"/>
          <p:cNvSpPr/>
          <p:nvPr/>
        </p:nvSpPr>
        <p:spPr>
          <a:xfrm flipH="false" flipV="false" rot="0">
            <a:off x="1018098" y="8060235"/>
            <a:ext cx="1198065" cy="1198065"/>
          </a:xfrm>
          <a:custGeom>
            <a:avLst/>
            <a:gdLst/>
            <a:ahLst/>
            <a:cxnLst/>
            <a:rect r="r" b="b" t="t" l="l"/>
            <a:pathLst>
              <a:path h="1198065" w="1198065">
                <a:moveTo>
                  <a:pt x="0" y="0"/>
                </a:moveTo>
                <a:lnTo>
                  <a:pt x="1198065" y="0"/>
                </a:lnTo>
                <a:lnTo>
                  <a:pt x="1198065" y="1198065"/>
                </a:lnTo>
                <a:lnTo>
                  <a:pt x="0" y="11980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1" id="21"/>
          <p:cNvSpPr txBox="true"/>
          <p:nvPr/>
        </p:nvSpPr>
        <p:spPr>
          <a:xfrm rot="0">
            <a:off x="5195348" y="8022135"/>
            <a:ext cx="10838605" cy="1102360"/>
          </a:xfrm>
          <a:prstGeom prst="rect">
            <a:avLst/>
          </a:prstGeom>
        </p:spPr>
        <p:txBody>
          <a:bodyPr anchor="t" rtlCol="false" tIns="0" lIns="0" bIns="0" rIns="0">
            <a:spAutoFit/>
          </a:bodyPr>
          <a:lstStyle/>
          <a:p>
            <a:pPr algn="l">
              <a:lnSpc>
                <a:spcPts val="2240"/>
              </a:lnSpc>
              <a:spcBef>
                <a:spcPct val="0"/>
              </a:spcBef>
            </a:pPr>
            <a:r>
              <a:rPr lang="en-US" sz="1600" spc="105">
                <a:solidFill>
                  <a:srgbClr val="FFF6F0"/>
                </a:solidFill>
                <a:latin typeface="Raleway"/>
                <a:ea typeface="Raleway"/>
                <a:cs typeface="Raleway"/>
                <a:sym typeface="Raleway"/>
              </a:rPr>
              <a:t>Lorem ipsum dolor sit amet, consectetur adipiscing elit. Etiam tincidunt arcu id libero suscipit scelerisque. Donec tristique neque nec neque tempus, a placerat lacus ultricies. Pellentesque in nibh vel ipsum posuere porttitor eget non purus. Duis vel sapien non augue luctus suscipit. Proin iaculis diam auctor ex venenatis, in dictum augue fringilla.</a:t>
            </a:r>
          </a:p>
        </p:txBody>
      </p:sp>
      <p:sp>
        <p:nvSpPr>
          <p:cNvPr name="TextBox 22" id="22"/>
          <p:cNvSpPr txBox="true"/>
          <p:nvPr/>
        </p:nvSpPr>
        <p:spPr>
          <a:xfrm rot="0">
            <a:off x="2653282" y="7958881"/>
            <a:ext cx="2316991" cy="382251"/>
          </a:xfrm>
          <a:prstGeom prst="rect">
            <a:avLst/>
          </a:prstGeom>
        </p:spPr>
        <p:txBody>
          <a:bodyPr anchor="t" rtlCol="false" tIns="0" lIns="0" bIns="0" rIns="0">
            <a:spAutoFit/>
          </a:bodyPr>
          <a:lstStyle/>
          <a:p>
            <a:pPr algn="l">
              <a:lnSpc>
                <a:spcPts val="3081"/>
              </a:lnSpc>
            </a:pPr>
            <a:r>
              <a:rPr lang="en-US" sz="2200" b="true">
                <a:solidFill>
                  <a:srgbClr val="E85D04"/>
                </a:solidFill>
                <a:latin typeface="Raleway Bold"/>
                <a:ea typeface="Raleway Bold"/>
                <a:cs typeface="Raleway Bold"/>
                <a:sym typeface="Raleway Bold"/>
              </a:rPr>
              <a:t>Order Declined</a:t>
            </a:r>
          </a:p>
        </p:txBody>
      </p:sp>
      <p:sp>
        <p:nvSpPr>
          <p:cNvPr name="TextBox 23" id="23"/>
          <p:cNvSpPr txBox="true"/>
          <p:nvPr/>
        </p:nvSpPr>
        <p:spPr>
          <a:xfrm rot="0">
            <a:off x="2653282" y="8412711"/>
            <a:ext cx="1401423" cy="845589"/>
          </a:xfrm>
          <a:prstGeom prst="rect">
            <a:avLst/>
          </a:prstGeom>
        </p:spPr>
        <p:txBody>
          <a:bodyPr anchor="t" rtlCol="false" tIns="0" lIns="0" bIns="0" rIns="0">
            <a:spAutoFit/>
          </a:bodyPr>
          <a:lstStyle/>
          <a:p>
            <a:pPr algn="l">
              <a:lnSpc>
                <a:spcPts val="6960"/>
              </a:lnSpc>
            </a:pPr>
            <a:r>
              <a:rPr lang="en-US" sz="4971">
                <a:solidFill>
                  <a:srgbClr val="FFF6F0"/>
                </a:solidFill>
                <a:latin typeface="Anton"/>
                <a:ea typeface="Anton"/>
                <a:cs typeface="Anton"/>
                <a:sym typeface="Anton"/>
              </a:rPr>
              <a:t>25K</a:t>
            </a:r>
          </a:p>
        </p:txBody>
      </p:sp>
      <p:sp>
        <p:nvSpPr>
          <p:cNvPr name="AutoShape 24" id="24"/>
          <p:cNvSpPr/>
          <p:nvPr/>
        </p:nvSpPr>
        <p:spPr>
          <a:xfrm rot="5400000">
            <a:off x="13144500" y="5124450"/>
            <a:ext cx="8229600" cy="0"/>
          </a:xfrm>
          <a:prstGeom prst="line">
            <a:avLst/>
          </a:prstGeom>
          <a:ln cap="flat" w="38100">
            <a:solidFill>
              <a:srgbClr val="FFF6F0"/>
            </a:solidFill>
            <a:prstDash val="solid"/>
            <a:headEnd type="none" len="sm" w="sm"/>
            <a:tailEnd type="none" len="sm" w="sm"/>
          </a:ln>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307FB3"/>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1028700"/>
            <a:ext cx="1419746" cy="409952"/>
          </a:xfrm>
          <a:custGeom>
            <a:avLst/>
            <a:gdLst/>
            <a:ahLst/>
            <a:cxnLst/>
            <a:rect r="r" b="b" t="t" l="l"/>
            <a:pathLst>
              <a:path h="409952" w="1419746">
                <a:moveTo>
                  <a:pt x="0" y="0"/>
                </a:moveTo>
                <a:lnTo>
                  <a:pt x="1419746" y="0"/>
                </a:lnTo>
                <a:lnTo>
                  <a:pt x="1419746" y="409952"/>
                </a:lnTo>
                <a:lnTo>
                  <a:pt x="0" y="4099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6295068"/>
            <a:ext cx="3523243" cy="1790452"/>
            <a:chOff x="0" y="0"/>
            <a:chExt cx="1033917" cy="525419"/>
          </a:xfrm>
        </p:grpSpPr>
        <p:sp>
          <p:nvSpPr>
            <p:cNvPr name="Freeform 4" id="4"/>
            <p:cNvSpPr/>
            <p:nvPr/>
          </p:nvSpPr>
          <p:spPr>
            <a:xfrm flipH="false" flipV="false" rot="0">
              <a:off x="0" y="0"/>
              <a:ext cx="1033917" cy="525419"/>
            </a:xfrm>
            <a:custGeom>
              <a:avLst/>
              <a:gdLst/>
              <a:ahLst/>
              <a:cxnLst/>
              <a:rect r="r" b="b" t="t" l="l"/>
              <a:pathLst>
                <a:path h="525419" w="1033917">
                  <a:moveTo>
                    <a:pt x="0" y="0"/>
                  </a:moveTo>
                  <a:lnTo>
                    <a:pt x="1033917" y="0"/>
                  </a:lnTo>
                  <a:lnTo>
                    <a:pt x="1033917" y="525419"/>
                  </a:lnTo>
                  <a:lnTo>
                    <a:pt x="0" y="525419"/>
                  </a:lnTo>
                  <a:close/>
                </a:path>
              </a:pathLst>
            </a:custGeom>
            <a:solidFill>
              <a:srgbClr val="FFF6F0">
                <a:alpha val="4706"/>
              </a:srgbClr>
            </a:solidFill>
          </p:spPr>
        </p:sp>
        <p:sp>
          <p:nvSpPr>
            <p:cNvPr name="TextBox 5" id="5"/>
            <p:cNvSpPr txBox="true"/>
            <p:nvPr/>
          </p:nvSpPr>
          <p:spPr>
            <a:xfrm>
              <a:off x="0" y="-57150"/>
              <a:ext cx="1033917" cy="582569"/>
            </a:xfrm>
            <a:prstGeom prst="rect">
              <a:avLst/>
            </a:prstGeom>
          </p:spPr>
          <p:txBody>
            <a:bodyPr anchor="ctr" rtlCol="false" tIns="50800" lIns="50800" bIns="50800" rIns="50800"/>
            <a:lstStyle/>
            <a:p>
              <a:pPr algn="ctr">
                <a:lnSpc>
                  <a:spcPts val="3396"/>
                </a:lnSpc>
              </a:pPr>
            </a:p>
          </p:txBody>
        </p:sp>
      </p:grpSp>
      <p:grpSp>
        <p:nvGrpSpPr>
          <p:cNvPr name="Group 6" id="6"/>
          <p:cNvGrpSpPr/>
          <p:nvPr/>
        </p:nvGrpSpPr>
        <p:grpSpPr>
          <a:xfrm rot="0">
            <a:off x="5264486" y="6295068"/>
            <a:ext cx="3523243" cy="1790452"/>
            <a:chOff x="0" y="0"/>
            <a:chExt cx="1033917" cy="525419"/>
          </a:xfrm>
        </p:grpSpPr>
        <p:sp>
          <p:nvSpPr>
            <p:cNvPr name="Freeform 7" id="7"/>
            <p:cNvSpPr/>
            <p:nvPr/>
          </p:nvSpPr>
          <p:spPr>
            <a:xfrm flipH="false" flipV="false" rot="0">
              <a:off x="0" y="0"/>
              <a:ext cx="1033917" cy="525419"/>
            </a:xfrm>
            <a:custGeom>
              <a:avLst/>
              <a:gdLst/>
              <a:ahLst/>
              <a:cxnLst/>
              <a:rect r="r" b="b" t="t" l="l"/>
              <a:pathLst>
                <a:path h="525419" w="1033917">
                  <a:moveTo>
                    <a:pt x="0" y="0"/>
                  </a:moveTo>
                  <a:lnTo>
                    <a:pt x="1033917" y="0"/>
                  </a:lnTo>
                  <a:lnTo>
                    <a:pt x="1033917" y="525419"/>
                  </a:lnTo>
                  <a:lnTo>
                    <a:pt x="0" y="525419"/>
                  </a:lnTo>
                  <a:close/>
                </a:path>
              </a:pathLst>
            </a:custGeom>
            <a:solidFill>
              <a:srgbClr val="FFF6F0">
                <a:alpha val="4706"/>
              </a:srgbClr>
            </a:solidFill>
          </p:spPr>
        </p:sp>
        <p:sp>
          <p:nvSpPr>
            <p:cNvPr name="TextBox 8" id="8"/>
            <p:cNvSpPr txBox="true"/>
            <p:nvPr/>
          </p:nvSpPr>
          <p:spPr>
            <a:xfrm>
              <a:off x="0" y="-57150"/>
              <a:ext cx="1033917" cy="582569"/>
            </a:xfrm>
            <a:prstGeom prst="rect">
              <a:avLst/>
            </a:prstGeom>
          </p:spPr>
          <p:txBody>
            <a:bodyPr anchor="ctr" rtlCol="false" tIns="50800" lIns="50800" bIns="50800" rIns="50800"/>
            <a:lstStyle/>
            <a:p>
              <a:pPr algn="ctr">
                <a:lnSpc>
                  <a:spcPts val="3396"/>
                </a:lnSpc>
              </a:pPr>
            </a:p>
          </p:txBody>
        </p:sp>
      </p:grpSp>
      <p:grpSp>
        <p:nvGrpSpPr>
          <p:cNvPr name="Group 9" id="9"/>
          <p:cNvGrpSpPr/>
          <p:nvPr/>
        </p:nvGrpSpPr>
        <p:grpSpPr>
          <a:xfrm rot="0">
            <a:off x="2417220" y="5470347"/>
            <a:ext cx="13453560" cy="35334"/>
            <a:chOff x="0" y="0"/>
            <a:chExt cx="17938081" cy="47111"/>
          </a:xfrm>
        </p:grpSpPr>
        <p:sp>
          <p:nvSpPr>
            <p:cNvPr name="Freeform 10" id="10"/>
            <p:cNvSpPr/>
            <p:nvPr/>
          </p:nvSpPr>
          <p:spPr>
            <a:xfrm flipH="false" flipV="false" rot="0">
              <a:off x="0" y="0"/>
              <a:ext cx="4348745" cy="47111"/>
            </a:xfrm>
            <a:custGeom>
              <a:avLst/>
              <a:gdLst/>
              <a:ahLst/>
              <a:cxnLst/>
              <a:rect r="r" b="b" t="t" l="l"/>
              <a:pathLst>
                <a:path h="47111" w="4348745">
                  <a:moveTo>
                    <a:pt x="0" y="0"/>
                  </a:moveTo>
                  <a:lnTo>
                    <a:pt x="4348745" y="0"/>
                  </a:lnTo>
                  <a:lnTo>
                    <a:pt x="4348745" y="47111"/>
                  </a:lnTo>
                  <a:lnTo>
                    <a:pt x="0" y="471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4531676" y="0"/>
              <a:ext cx="4348745" cy="47111"/>
            </a:xfrm>
            <a:custGeom>
              <a:avLst/>
              <a:gdLst/>
              <a:ahLst/>
              <a:cxnLst/>
              <a:rect r="r" b="b" t="t" l="l"/>
              <a:pathLst>
                <a:path h="47111" w="4348745">
                  <a:moveTo>
                    <a:pt x="0" y="0"/>
                  </a:moveTo>
                  <a:lnTo>
                    <a:pt x="4348744" y="0"/>
                  </a:lnTo>
                  <a:lnTo>
                    <a:pt x="4348744" y="47111"/>
                  </a:lnTo>
                  <a:lnTo>
                    <a:pt x="0" y="471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9062791" y="0"/>
              <a:ext cx="4348745" cy="47111"/>
            </a:xfrm>
            <a:custGeom>
              <a:avLst/>
              <a:gdLst/>
              <a:ahLst/>
              <a:cxnLst/>
              <a:rect r="r" b="b" t="t" l="l"/>
              <a:pathLst>
                <a:path h="47111" w="4348745">
                  <a:moveTo>
                    <a:pt x="0" y="0"/>
                  </a:moveTo>
                  <a:lnTo>
                    <a:pt x="4348745" y="0"/>
                  </a:lnTo>
                  <a:lnTo>
                    <a:pt x="4348745" y="47111"/>
                  </a:lnTo>
                  <a:lnTo>
                    <a:pt x="0" y="471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13589336" y="0"/>
              <a:ext cx="4348745" cy="47111"/>
            </a:xfrm>
            <a:custGeom>
              <a:avLst/>
              <a:gdLst/>
              <a:ahLst/>
              <a:cxnLst/>
              <a:rect r="r" b="b" t="t" l="l"/>
              <a:pathLst>
                <a:path h="47111" w="4348745">
                  <a:moveTo>
                    <a:pt x="0" y="0"/>
                  </a:moveTo>
                  <a:lnTo>
                    <a:pt x="4348745" y="0"/>
                  </a:lnTo>
                  <a:lnTo>
                    <a:pt x="4348745" y="47111"/>
                  </a:lnTo>
                  <a:lnTo>
                    <a:pt x="0" y="471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Freeform 14" id="14"/>
          <p:cNvSpPr/>
          <p:nvPr/>
        </p:nvSpPr>
        <p:spPr>
          <a:xfrm flipH="false" flipV="false" rot="0">
            <a:off x="6382101" y="4826341"/>
            <a:ext cx="1288013" cy="1288013"/>
          </a:xfrm>
          <a:custGeom>
            <a:avLst/>
            <a:gdLst/>
            <a:ahLst/>
            <a:cxnLst/>
            <a:rect r="r" b="b" t="t" l="l"/>
            <a:pathLst>
              <a:path h="1288013" w="1288013">
                <a:moveTo>
                  <a:pt x="0" y="0"/>
                </a:moveTo>
                <a:lnTo>
                  <a:pt x="1288013" y="0"/>
                </a:lnTo>
                <a:lnTo>
                  <a:pt x="1288013" y="1288013"/>
                </a:lnTo>
                <a:lnTo>
                  <a:pt x="0" y="12880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10617886" y="4844008"/>
            <a:ext cx="1288013" cy="1288013"/>
          </a:xfrm>
          <a:custGeom>
            <a:avLst/>
            <a:gdLst/>
            <a:ahLst/>
            <a:cxnLst/>
            <a:rect r="r" b="b" t="t" l="l"/>
            <a:pathLst>
              <a:path h="1288013" w="1288013">
                <a:moveTo>
                  <a:pt x="0" y="0"/>
                </a:moveTo>
                <a:lnTo>
                  <a:pt x="1288013" y="0"/>
                </a:lnTo>
                <a:lnTo>
                  <a:pt x="1288013" y="1288013"/>
                </a:lnTo>
                <a:lnTo>
                  <a:pt x="0" y="12880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0">
            <a:off x="14853672" y="4826341"/>
            <a:ext cx="1288013" cy="1288013"/>
          </a:xfrm>
          <a:custGeom>
            <a:avLst/>
            <a:gdLst/>
            <a:ahLst/>
            <a:cxnLst/>
            <a:rect r="r" b="b" t="t" l="l"/>
            <a:pathLst>
              <a:path h="1288013" w="1288013">
                <a:moveTo>
                  <a:pt x="0" y="0"/>
                </a:moveTo>
                <a:lnTo>
                  <a:pt x="1288013" y="0"/>
                </a:lnTo>
                <a:lnTo>
                  <a:pt x="1288013" y="1288013"/>
                </a:lnTo>
                <a:lnTo>
                  <a:pt x="0" y="128801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0">
            <a:off x="2146315" y="4830758"/>
            <a:ext cx="1288013" cy="1288013"/>
          </a:xfrm>
          <a:custGeom>
            <a:avLst/>
            <a:gdLst/>
            <a:ahLst/>
            <a:cxnLst/>
            <a:rect r="r" b="b" t="t" l="l"/>
            <a:pathLst>
              <a:path h="1288013" w="1288013">
                <a:moveTo>
                  <a:pt x="0" y="0"/>
                </a:moveTo>
                <a:lnTo>
                  <a:pt x="1288013" y="0"/>
                </a:lnTo>
                <a:lnTo>
                  <a:pt x="1288013" y="1288012"/>
                </a:lnTo>
                <a:lnTo>
                  <a:pt x="0" y="128801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8" id="18"/>
          <p:cNvGrpSpPr/>
          <p:nvPr/>
        </p:nvGrpSpPr>
        <p:grpSpPr>
          <a:xfrm rot="0">
            <a:off x="9500271" y="6295068"/>
            <a:ext cx="3523243" cy="1790452"/>
            <a:chOff x="0" y="0"/>
            <a:chExt cx="1033917" cy="525419"/>
          </a:xfrm>
        </p:grpSpPr>
        <p:sp>
          <p:nvSpPr>
            <p:cNvPr name="Freeform 19" id="19"/>
            <p:cNvSpPr/>
            <p:nvPr/>
          </p:nvSpPr>
          <p:spPr>
            <a:xfrm flipH="false" flipV="false" rot="0">
              <a:off x="0" y="0"/>
              <a:ext cx="1033917" cy="525419"/>
            </a:xfrm>
            <a:custGeom>
              <a:avLst/>
              <a:gdLst/>
              <a:ahLst/>
              <a:cxnLst/>
              <a:rect r="r" b="b" t="t" l="l"/>
              <a:pathLst>
                <a:path h="525419" w="1033917">
                  <a:moveTo>
                    <a:pt x="0" y="0"/>
                  </a:moveTo>
                  <a:lnTo>
                    <a:pt x="1033917" y="0"/>
                  </a:lnTo>
                  <a:lnTo>
                    <a:pt x="1033917" y="525419"/>
                  </a:lnTo>
                  <a:lnTo>
                    <a:pt x="0" y="525419"/>
                  </a:lnTo>
                  <a:close/>
                </a:path>
              </a:pathLst>
            </a:custGeom>
            <a:solidFill>
              <a:srgbClr val="FFF6F0">
                <a:alpha val="4706"/>
              </a:srgbClr>
            </a:solidFill>
          </p:spPr>
        </p:sp>
        <p:sp>
          <p:nvSpPr>
            <p:cNvPr name="TextBox 20" id="20"/>
            <p:cNvSpPr txBox="true"/>
            <p:nvPr/>
          </p:nvSpPr>
          <p:spPr>
            <a:xfrm>
              <a:off x="0" y="-57150"/>
              <a:ext cx="1033917" cy="582569"/>
            </a:xfrm>
            <a:prstGeom prst="rect">
              <a:avLst/>
            </a:prstGeom>
          </p:spPr>
          <p:txBody>
            <a:bodyPr anchor="ctr" rtlCol="false" tIns="50800" lIns="50800" bIns="50800" rIns="50800"/>
            <a:lstStyle/>
            <a:p>
              <a:pPr algn="ctr">
                <a:lnSpc>
                  <a:spcPts val="3396"/>
                </a:lnSpc>
              </a:pPr>
            </a:p>
          </p:txBody>
        </p:sp>
      </p:grpSp>
      <p:grpSp>
        <p:nvGrpSpPr>
          <p:cNvPr name="Group 21" id="21"/>
          <p:cNvGrpSpPr/>
          <p:nvPr/>
        </p:nvGrpSpPr>
        <p:grpSpPr>
          <a:xfrm rot="0">
            <a:off x="13736057" y="6295068"/>
            <a:ext cx="3523243" cy="1790452"/>
            <a:chOff x="0" y="0"/>
            <a:chExt cx="1033917" cy="525419"/>
          </a:xfrm>
        </p:grpSpPr>
        <p:sp>
          <p:nvSpPr>
            <p:cNvPr name="Freeform 22" id="22"/>
            <p:cNvSpPr/>
            <p:nvPr/>
          </p:nvSpPr>
          <p:spPr>
            <a:xfrm flipH="false" flipV="false" rot="0">
              <a:off x="0" y="0"/>
              <a:ext cx="1033917" cy="525419"/>
            </a:xfrm>
            <a:custGeom>
              <a:avLst/>
              <a:gdLst/>
              <a:ahLst/>
              <a:cxnLst/>
              <a:rect r="r" b="b" t="t" l="l"/>
              <a:pathLst>
                <a:path h="525419" w="1033917">
                  <a:moveTo>
                    <a:pt x="0" y="0"/>
                  </a:moveTo>
                  <a:lnTo>
                    <a:pt x="1033917" y="0"/>
                  </a:lnTo>
                  <a:lnTo>
                    <a:pt x="1033917" y="525419"/>
                  </a:lnTo>
                  <a:lnTo>
                    <a:pt x="0" y="525419"/>
                  </a:lnTo>
                  <a:close/>
                </a:path>
              </a:pathLst>
            </a:custGeom>
            <a:solidFill>
              <a:srgbClr val="FFF6F0">
                <a:alpha val="4706"/>
              </a:srgbClr>
            </a:solidFill>
          </p:spPr>
        </p:sp>
        <p:sp>
          <p:nvSpPr>
            <p:cNvPr name="TextBox 23" id="23"/>
            <p:cNvSpPr txBox="true"/>
            <p:nvPr/>
          </p:nvSpPr>
          <p:spPr>
            <a:xfrm>
              <a:off x="0" y="-57150"/>
              <a:ext cx="1033917" cy="582569"/>
            </a:xfrm>
            <a:prstGeom prst="rect">
              <a:avLst/>
            </a:prstGeom>
          </p:spPr>
          <p:txBody>
            <a:bodyPr anchor="ctr" rtlCol="false" tIns="50800" lIns="50800" bIns="50800" rIns="50800"/>
            <a:lstStyle/>
            <a:p>
              <a:pPr algn="ctr">
                <a:lnSpc>
                  <a:spcPts val="3396"/>
                </a:lnSpc>
              </a:pPr>
            </a:p>
          </p:txBody>
        </p:sp>
      </p:grpSp>
      <p:grpSp>
        <p:nvGrpSpPr>
          <p:cNvPr name="Group 24" id="24"/>
          <p:cNvGrpSpPr/>
          <p:nvPr/>
        </p:nvGrpSpPr>
        <p:grpSpPr>
          <a:xfrm rot="0">
            <a:off x="1028700" y="8601377"/>
            <a:ext cx="16230600" cy="946847"/>
            <a:chOff x="0" y="0"/>
            <a:chExt cx="4274726" cy="249375"/>
          </a:xfrm>
        </p:grpSpPr>
        <p:sp>
          <p:nvSpPr>
            <p:cNvPr name="Freeform 25" id="25"/>
            <p:cNvSpPr/>
            <p:nvPr/>
          </p:nvSpPr>
          <p:spPr>
            <a:xfrm flipH="false" flipV="false" rot="0">
              <a:off x="0" y="0"/>
              <a:ext cx="4274726" cy="249375"/>
            </a:xfrm>
            <a:custGeom>
              <a:avLst/>
              <a:gdLst/>
              <a:ahLst/>
              <a:cxnLst/>
              <a:rect r="r" b="b" t="t" l="l"/>
              <a:pathLst>
                <a:path h="249375" w="4274726">
                  <a:moveTo>
                    <a:pt x="11925" y="0"/>
                  </a:moveTo>
                  <a:lnTo>
                    <a:pt x="4262801" y="0"/>
                  </a:lnTo>
                  <a:cubicBezTo>
                    <a:pt x="4269387" y="0"/>
                    <a:pt x="4274726" y="5339"/>
                    <a:pt x="4274726" y="11925"/>
                  </a:cubicBezTo>
                  <a:lnTo>
                    <a:pt x="4274726" y="237450"/>
                  </a:lnTo>
                  <a:cubicBezTo>
                    <a:pt x="4274726" y="244036"/>
                    <a:pt x="4269387" y="249375"/>
                    <a:pt x="4262801" y="249375"/>
                  </a:cubicBezTo>
                  <a:lnTo>
                    <a:pt x="11925" y="249375"/>
                  </a:lnTo>
                  <a:cubicBezTo>
                    <a:pt x="5339" y="249375"/>
                    <a:pt x="0" y="244036"/>
                    <a:pt x="0" y="237450"/>
                  </a:cubicBezTo>
                  <a:lnTo>
                    <a:pt x="0" y="11925"/>
                  </a:lnTo>
                  <a:cubicBezTo>
                    <a:pt x="0" y="5339"/>
                    <a:pt x="5339" y="0"/>
                    <a:pt x="11925" y="0"/>
                  </a:cubicBezTo>
                  <a:close/>
                </a:path>
              </a:pathLst>
            </a:custGeom>
            <a:solidFill>
              <a:srgbClr val="202020"/>
            </a:solidFill>
          </p:spPr>
        </p:sp>
        <p:sp>
          <p:nvSpPr>
            <p:cNvPr name="TextBox 26" id="26"/>
            <p:cNvSpPr txBox="true"/>
            <p:nvPr/>
          </p:nvSpPr>
          <p:spPr>
            <a:xfrm>
              <a:off x="0" y="-57150"/>
              <a:ext cx="4274726" cy="306525"/>
            </a:xfrm>
            <a:prstGeom prst="rect">
              <a:avLst/>
            </a:prstGeom>
          </p:spPr>
          <p:txBody>
            <a:bodyPr anchor="ctr" rtlCol="false" tIns="50800" lIns="50800" bIns="50800" rIns="50800"/>
            <a:lstStyle/>
            <a:p>
              <a:pPr algn="ctr">
                <a:lnSpc>
                  <a:spcPts val="3396"/>
                </a:lnSpc>
              </a:pPr>
            </a:p>
          </p:txBody>
        </p:sp>
      </p:grpSp>
      <p:sp>
        <p:nvSpPr>
          <p:cNvPr name="AutoShape 27" id="27"/>
          <p:cNvSpPr/>
          <p:nvPr/>
        </p:nvSpPr>
        <p:spPr>
          <a:xfrm rot="0">
            <a:off x="15688428" y="9074801"/>
            <a:ext cx="1129016" cy="0"/>
          </a:xfrm>
          <a:prstGeom prst="line">
            <a:avLst/>
          </a:prstGeom>
          <a:ln cap="flat" w="38100">
            <a:solidFill>
              <a:srgbClr val="FFF6F0"/>
            </a:solidFill>
            <a:prstDash val="solid"/>
            <a:headEnd type="none" len="sm" w="sm"/>
            <a:tailEnd type="arrow" len="sm" w="med"/>
          </a:ln>
        </p:spPr>
      </p:sp>
      <p:sp>
        <p:nvSpPr>
          <p:cNvPr name="TextBox 28" id="28"/>
          <p:cNvSpPr txBox="true"/>
          <p:nvPr/>
        </p:nvSpPr>
        <p:spPr>
          <a:xfrm rot="0">
            <a:off x="1028700" y="2388604"/>
            <a:ext cx="7897318" cy="1335384"/>
          </a:xfrm>
          <a:prstGeom prst="rect">
            <a:avLst/>
          </a:prstGeom>
        </p:spPr>
        <p:txBody>
          <a:bodyPr anchor="t" rtlCol="false" tIns="0" lIns="0" bIns="0" rIns="0">
            <a:spAutoFit/>
          </a:bodyPr>
          <a:lstStyle/>
          <a:p>
            <a:pPr algn="l">
              <a:lnSpc>
                <a:spcPts val="10921"/>
              </a:lnSpc>
            </a:pPr>
            <a:r>
              <a:rPr lang="en-US" sz="7800">
                <a:solidFill>
                  <a:srgbClr val="FFF6F0"/>
                </a:solidFill>
                <a:latin typeface="Anton"/>
                <a:ea typeface="Anton"/>
                <a:cs typeface="Anton"/>
                <a:sym typeface="Anton"/>
              </a:rPr>
              <a:t>Product Progress</a:t>
            </a:r>
          </a:p>
        </p:txBody>
      </p:sp>
      <p:sp>
        <p:nvSpPr>
          <p:cNvPr name="TextBox 29" id="29"/>
          <p:cNvSpPr txBox="true"/>
          <p:nvPr/>
        </p:nvSpPr>
        <p:spPr>
          <a:xfrm rot="0">
            <a:off x="1226129" y="6390228"/>
            <a:ext cx="3128385" cy="1562032"/>
          </a:xfrm>
          <a:prstGeom prst="rect">
            <a:avLst/>
          </a:prstGeom>
        </p:spPr>
        <p:txBody>
          <a:bodyPr anchor="t" rtlCol="false" tIns="0" lIns="0" bIns="0" rIns="0">
            <a:spAutoFit/>
          </a:bodyPr>
          <a:lstStyle/>
          <a:p>
            <a:pPr algn="ctr">
              <a:lnSpc>
                <a:spcPts val="1759"/>
              </a:lnSpc>
              <a:spcBef>
                <a:spcPct val="0"/>
              </a:spcBef>
            </a:pPr>
            <a:r>
              <a:rPr lang="en-US" sz="1256" spc="82">
                <a:solidFill>
                  <a:srgbClr val="FFF6F0"/>
                </a:solidFill>
                <a:latin typeface="Raleway"/>
                <a:ea typeface="Raleway"/>
                <a:cs typeface="Raleway"/>
                <a:sym typeface="Raleway"/>
              </a:rPr>
              <a:t>Lorem ipsum dolor sit amet, consectetur adipiscing elit. Vivamus sed vestibulum nunc, eget aliquam felis. Sed nunc purus, accumsan sit amet dictum in, ornare in dui. Ut imperdiet ante eros, sed porta ex eleifend ac.</a:t>
            </a:r>
          </a:p>
        </p:txBody>
      </p:sp>
      <p:sp>
        <p:nvSpPr>
          <p:cNvPr name="TextBox 30" id="30"/>
          <p:cNvSpPr txBox="true"/>
          <p:nvPr/>
        </p:nvSpPr>
        <p:spPr>
          <a:xfrm rot="0">
            <a:off x="5461915" y="6390228"/>
            <a:ext cx="3128385" cy="1562032"/>
          </a:xfrm>
          <a:prstGeom prst="rect">
            <a:avLst/>
          </a:prstGeom>
        </p:spPr>
        <p:txBody>
          <a:bodyPr anchor="t" rtlCol="false" tIns="0" lIns="0" bIns="0" rIns="0">
            <a:spAutoFit/>
          </a:bodyPr>
          <a:lstStyle/>
          <a:p>
            <a:pPr algn="ctr">
              <a:lnSpc>
                <a:spcPts val="1759"/>
              </a:lnSpc>
              <a:spcBef>
                <a:spcPct val="0"/>
              </a:spcBef>
            </a:pPr>
            <a:r>
              <a:rPr lang="en-US" sz="1256" spc="82">
                <a:solidFill>
                  <a:srgbClr val="FFF6F0"/>
                </a:solidFill>
                <a:latin typeface="Raleway"/>
                <a:ea typeface="Raleway"/>
                <a:cs typeface="Raleway"/>
                <a:sym typeface="Raleway"/>
              </a:rPr>
              <a:t>Lorem ipsum dolor sit amet, consectetur adipiscing elit. Vivamus sed vestibulum nunc, eget aliquam felis. Sed nunc purus, accumsan sit amet dictum in, ornare in dui. Ut imperdiet ante eros, sed porta ex eleifend ac.</a:t>
            </a:r>
          </a:p>
        </p:txBody>
      </p:sp>
      <p:sp>
        <p:nvSpPr>
          <p:cNvPr name="TextBox 31" id="31"/>
          <p:cNvSpPr txBox="true"/>
          <p:nvPr/>
        </p:nvSpPr>
        <p:spPr>
          <a:xfrm rot="0">
            <a:off x="15635257" y="981075"/>
            <a:ext cx="806390" cy="316230"/>
          </a:xfrm>
          <a:prstGeom prst="rect">
            <a:avLst/>
          </a:prstGeom>
        </p:spPr>
        <p:txBody>
          <a:bodyPr anchor="t" rtlCol="false" tIns="0" lIns="0" bIns="0" rIns="0">
            <a:spAutoFit/>
          </a:bodyPr>
          <a:lstStyle/>
          <a:p>
            <a:pPr algn="l">
              <a:lnSpc>
                <a:spcPts val="2520"/>
              </a:lnSpc>
            </a:pPr>
            <a:r>
              <a:rPr lang="en-US" sz="1800">
                <a:solidFill>
                  <a:srgbClr val="FFF6F0"/>
                </a:solidFill>
                <a:latin typeface="Raleway"/>
                <a:ea typeface="Raleway"/>
                <a:cs typeface="Raleway"/>
                <a:sym typeface="Raleway"/>
              </a:rPr>
              <a:t>Page</a:t>
            </a:r>
          </a:p>
        </p:txBody>
      </p:sp>
      <p:sp>
        <p:nvSpPr>
          <p:cNvPr name="TextBox 32" id="32"/>
          <p:cNvSpPr txBox="true"/>
          <p:nvPr/>
        </p:nvSpPr>
        <p:spPr>
          <a:xfrm rot="0">
            <a:off x="16038452" y="981075"/>
            <a:ext cx="1220848" cy="316230"/>
          </a:xfrm>
          <a:prstGeom prst="rect">
            <a:avLst/>
          </a:prstGeom>
        </p:spPr>
        <p:txBody>
          <a:bodyPr anchor="t" rtlCol="false" tIns="0" lIns="0" bIns="0" rIns="0">
            <a:spAutoFit/>
          </a:bodyPr>
          <a:lstStyle/>
          <a:p>
            <a:pPr algn="r">
              <a:lnSpc>
                <a:spcPts val="2520"/>
              </a:lnSpc>
            </a:pPr>
            <a:r>
              <a:rPr lang="en-US" sz="1800" b="true">
                <a:solidFill>
                  <a:srgbClr val="FFF6F0"/>
                </a:solidFill>
                <a:latin typeface="Raleway Bold"/>
                <a:ea typeface="Raleway Bold"/>
                <a:cs typeface="Raleway Bold"/>
                <a:sym typeface="Raleway Bold"/>
              </a:rPr>
              <a:t>06 of 12</a:t>
            </a:r>
          </a:p>
        </p:txBody>
      </p:sp>
      <p:sp>
        <p:nvSpPr>
          <p:cNvPr name="TextBox 33" id="33"/>
          <p:cNvSpPr txBox="true"/>
          <p:nvPr/>
        </p:nvSpPr>
        <p:spPr>
          <a:xfrm rot="0">
            <a:off x="9697700" y="6390228"/>
            <a:ext cx="3128385" cy="1562032"/>
          </a:xfrm>
          <a:prstGeom prst="rect">
            <a:avLst/>
          </a:prstGeom>
        </p:spPr>
        <p:txBody>
          <a:bodyPr anchor="t" rtlCol="false" tIns="0" lIns="0" bIns="0" rIns="0">
            <a:spAutoFit/>
          </a:bodyPr>
          <a:lstStyle/>
          <a:p>
            <a:pPr algn="ctr">
              <a:lnSpc>
                <a:spcPts val="1759"/>
              </a:lnSpc>
              <a:spcBef>
                <a:spcPct val="0"/>
              </a:spcBef>
            </a:pPr>
            <a:r>
              <a:rPr lang="en-US" sz="1256" spc="82">
                <a:solidFill>
                  <a:srgbClr val="FFF6F0"/>
                </a:solidFill>
                <a:latin typeface="Raleway"/>
                <a:ea typeface="Raleway"/>
                <a:cs typeface="Raleway"/>
                <a:sym typeface="Raleway"/>
              </a:rPr>
              <a:t>Lorem ipsum dolor sit amet, consectetur adipiscing elit. Vivamus sed vestibulum nunc, eget aliquam felis. Sed nunc purus, accumsan sit amet dictum in, ornare in dui. Ut imperdiet ante eros, sed porta ex eleifend ac.</a:t>
            </a:r>
          </a:p>
        </p:txBody>
      </p:sp>
      <p:sp>
        <p:nvSpPr>
          <p:cNvPr name="TextBox 34" id="34"/>
          <p:cNvSpPr txBox="true"/>
          <p:nvPr/>
        </p:nvSpPr>
        <p:spPr>
          <a:xfrm rot="0">
            <a:off x="13933486" y="6390228"/>
            <a:ext cx="3128385" cy="1562032"/>
          </a:xfrm>
          <a:prstGeom prst="rect">
            <a:avLst/>
          </a:prstGeom>
        </p:spPr>
        <p:txBody>
          <a:bodyPr anchor="t" rtlCol="false" tIns="0" lIns="0" bIns="0" rIns="0">
            <a:spAutoFit/>
          </a:bodyPr>
          <a:lstStyle/>
          <a:p>
            <a:pPr algn="ctr">
              <a:lnSpc>
                <a:spcPts val="1759"/>
              </a:lnSpc>
              <a:spcBef>
                <a:spcPct val="0"/>
              </a:spcBef>
            </a:pPr>
            <a:r>
              <a:rPr lang="en-US" sz="1256" spc="82">
                <a:solidFill>
                  <a:srgbClr val="FFF6F0"/>
                </a:solidFill>
                <a:latin typeface="Raleway"/>
                <a:ea typeface="Raleway"/>
                <a:cs typeface="Raleway"/>
                <a:sym typeface="Raleway"/>
              </a:rPr>
              <a:t>Lorem ipsum dolor sit amet, consectetur adipiscing elit. Vivamus sed vestibulum nunc, eget aliquam felis. Sed nunc purus, accumsan sit amet dictum in, ornare in dui. Ut imperdiet ante eros, sed porta ex eleifend ac.</a:t>
            </a:r>
          </a:p>
        </p:txBody>
      </p:sp>
      <p:sp>
        <p:nvSpPr>
          <p:cNvPr name="TextBox 35" id="35"/>
          <p:cNvSpPr txBox="true"/>
          <p:nvPr/>
        </p:nvSpPr>
        <p:spPr>
          <a:xfrm rot="0">
            <a:off x="1546043" y="8892873"/>
            <a:ext cx="5149844" cy="316230"/>
          </a:xfrm>
          <a:prstGeom prst="rect">
            <a:avLst/>
          </a:prstGeom>
        </p:spPr>
        <p:txBody>
          <a:bodyPr anchor="t" rtlCol="false" tIns="0" lIns="0" bIns="0" rIns="0">
            <a:spAutoFit/>
          </a:bodyPr>
          <a:lstStyle/>
          <a:p>
            <a:pPr algn="l">
              <a:lnSpc>
                <a:spcPts val="2520"/>
              </a:lnSpc>
            </a:pPr>
            <a:r>
              <a:rPr lang="en-US" sz="1800">
                <a:solidFill>
                  <a:srgbClr val="FFF6F0"/>
                </a:solidFill>
                <a:latin typeface="Raleway"/>
                <a:ea typeface="Raleway"/>
                <a:cs typeface="Raleway"/>
                <a:sym typeface="Raleway"/>
              </a:rPr>
              <a:t>Financial Projection | Annual Report | 2024</a:t>
            </a:r>
          </a:p>
        </p:txBody>
      </p:sp>
      <p:sp>
        <p:nvSpPr>
          <p:cNvPr name="TextBox 36" id="36"/>
          <p:cNvSpPr txBox="true"/>
          <p:nvPr/>
        </p:nvSpPr>
        <p:spPr>
          <a:xfrm rot="0">
            <a:off x="8590300" y="2424154"/>
            <a:ext cx="8669000" cy="1378585"/>
          </a:xfrm>
          <a:prstGeom prst="rect">
            <a:avLst/>
          </a:prstGeom>
        </p:spPr>
        <p:txBody>
          <a:bodyPr anchor="t" rtlCol="false" tIns="0" lIns="0" bIns="0" rIns="0">
            <a:spAutoFit/>
          </a:bodyPr>
          <a:lstStyle/>
          <a:p>
            <a:pPr algn="l">
              <a:lnSpc>
                <a:spcPts val="2240"/>
              </a:lnSpc>
              <a:spcBef>
                <a:spcPct val="0"/>
              </a:spcBef>
            </a:pPr>
            <a:r>
              <a:rPr lang="en-US" sz="1600" spc="105">
                <a:solidFill>
                  <a:srgbClr val="FFF6F0"/>
                </a:solidFill>
                <a:latin typeface="Raleway"/>
                <a:ea typeface="Raleway"/>
                <a:cs typeface="Raleway"/>
                <a:sym typeface="Raleway"/>
              </a:rPr>
              <a:t>Lorem ipsum dolor sit amet, consectetur adipiscing elit. Etiam tincidunt arcu id libero suscipit scelerisque. Donec tristique neque nec neque tempus, a placerat lacus ultricies. Pellentesque in nibh vel ipsum posuere porttitor eget non purus. Duis vel sapien non augue luctus suscipit. Proin iaculis diam auctor ex venenatis, in dictum augue fringilla.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307FB3"/>
        </a:solidFill>
      </p:bgPr>
    </p:bg>
    <p:spTree>
      <p:nvGrpSpPr>
        <p:cNvPr id="1" name=""/>
        <p:cNvGrpSpPr/>
        <p:nvPr/>
      </p:nvGrpSpPr>
      <p:grpSpPr>
        <a:xfrm>
          <a:off x="0" y="0"/>
          <a:ext cx="0" cy="0"/>
          <a:chOff x="0" y="0"/>
          <a:chExt cx="0" cy="0"/>
        </a:xfrm>
      </p:grpSpPr>
      <p:grpSp>
        <p:nvGrpSpPr>
          <p:cNvPr name="Group 2" id="2"/>
          <p:cNvGrpSpPr/>
          <p:nvPr/>
        </p:nvGrpSpPr>
        <p:grpSpPr>
          <a:xfrm rot="0">
            <a:off x="12714701" y="-162446"/>
            <a:ext cx="5573299" cy="10611892"/>
            <a:chOff x="0" y="0"/>
            <a:chExt cx="1467865" cy="2794902"/>
          </a:xfrm>
        </p:grpSpPr>
        <p:sp>
          <p:nvSpPr>
            <p:cNvPr name="Freeform 3" id="3"/>
            <p:cNvSpPr/>
            <p:nvPr/>
          </p:nvSpPr>
          <p:spPr>
            <a:xfrm flipH="false" flipV="false" rot="0">
              <a:off x="0" y="0"/>
              <a:ext cx="1467865" cy="2794901"/>
            </a:xfrm>
            <a:custGeom>
              <a:avLst/>
              <a:gdLst/>
              <a:ahLst/>
              <a:cxnLst/>
              <a:rect r="r" b="b" t="t" l="l"/>
              <a:pathLst>
                <a:path h="2794901" w="1467865">
                  <a:moveTo>
                    <a:pt x="0" y="0"/>
                  </a:moveTo>
                  <a:lnTo>
                    <a:pt x="1467865" y="0"/>
                  </a:lnTo>
                  <a:lnTo>
                    <a:pt x="1467865" y="2794901"/>
                  </a:lnTo>
                  <a:lnTo>
                    <a:pt x="0" y="2794901"/>
                  </a:lnTo>
                  <a:close/>
                </a:path>
              </a:pathLst>
            </a:custGeom>
            <a:solidFill>
              <a:srgbClr val="202020"/>
            </a:solidFill>
          </p:spPr>
        </p:sp>
        <p:sp>
          <p:nvSpPr>
            <p:cNvPr name="TextBox 4" id="4"/>
            <p:cNvSpPr txBox="true"/>
            <p:nvPr/>
          </p:nvSpPr>
          <p:spPr>
            <a:xfrm>
              <a:off x="0" y="-57150"/>
              <a:ext cx="1467865" cy="2852052"/>
            </a:xfrm>
            <a:prstGeom prst="rect">
              <a:avLst/>
            </a:prstGeom>
          </p:spPr>
          <p:txBody>
            <a:bodyPr anchor="ctr" rtlCol="false" tIns="50800" lIns="50800" bIns="50800" rIns="50800"/>
            <a:lstStyle/>
            <a:p>
              <a:pPr algn="ctr">
                <a:lnSpc>
                  <a:spcPts val="3396"/>
                </a:lnSpc>
              </a:pPr>
            </a:p>
          </p:txBody>
        </p:sp>
      </p:grpSp>
      <p:sp>
        <p:nvSpPr>
          <p:cNvPr name="Freeform 5" id="5"/>
          <p:cNvSpPr/>
          <p:nvPr/>
        </p:nvSpPr>
        <p:spPr>
          <a:xfrm flipH="false" flipV="false" rot="0">
            <a:off x="14379875" y="7265211"/>
            <a:ext cx="5406890" cy="5406890"/>
          </a:xfrm>
          <a:custGeom>
            <a:avLst/>
            <a:gdLst/>
            <a:ahLst/>
            <a:cxnLst/>
            <a:rect r="r" b="b" t="t" l="l"/>
            <a:pathLst>
              <a:path h="5406890" w="5406890">
                <a:moveTo>
                  <a:pt x="0" y="0"/>
                </a:moveTo>
                <a:lnTo>
                  <a:pt x="5406890" y="0"/>
                </a:lnTo>
                <a:lnTo>
                  <a:pt x="5406890" y="5406890"/>
                </a:lnTo>
                <a:lnTo>
                  <a:pt x="0" y="5406890"/>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9334113" y="1028700"/>
            <a:ext cx="7342723" cy="8229600"/>
            <a:chOff x="0" y="0"/>
            <a:chExt cx="1837551" cy="2059496"/>
          </a:xfrm>
        </p:grpSpPr>
        <p:sp>
          <p:nvSpPr>
            <p:cNvPr name="Freeform 7" id="7"/>
            <p:cNvSpPr/>
            <p:nvPr/>
          </p:nvSpPr>
          <p:spPr>
            <a:xfrm flipH="false" flipV="false" rot="0">
              <a:off x="0" y="0"/>
              <a:ext cx="1837551" cy="2059496"/>
            </a:xfrm>
            <a:custGeom>
              <a:avLst/>
              <a:gdLst/>
              <a:ahLst/>
              <a:cxnLst/>
              <a:rect r="r" b="b" t="t" l="l"/>
              <a:pathLst>
                <a:path h="2059496" w="1837551">
                  <a:moveTo>
                    <a:pt x="15815" y="0"/>
                  </a:moveTo>
                  <a:lnTo>
                    <a:pt x="1821735" y="0"/>
                  </a:lnTo>
                  <a:cubicBezTo>
                    <a:pt x="1825930" y="0"/>
                    <a:pt x="1829953" y="1666"/>
                    <a:pt x="1832919" y="4632"/>
                  </a:cubicBezTo>
                  <a:cubicBezTo>
                    <a:pt x="1835885" y="7598"/>
                    <a:pt x="1837551" y="11621"/>
                    <a:pt x="1837551" y="15815"/>
                  </a:cubicBezTo>
                  <a:lnTo>
                    <a:pt x="1837551" y="2043680"/>
                  </a:lnTo>
                  <a:cubicBezTo>
                    <a:pt x="1837551" y="2052415"/>
                    <a:pt x="1830470" y="2059496"/>
                    <a:pt x="1821735" y="2059496"/>
                  </a:cubicBezTo>
                  <a:lnTo>
                    <a:pt x="15815" y="2059496"/>
                  </a:lnTo>
                  <a:cubicBezTo>
                    <a:pt x="11621" y="2059496"/>
                    <a:pt x="7598" y="2057830"/>
                    <a:pt x="4632" y="2054864"/>
                  </a:cubicBezTo>
                  <a:cubicBezTo>
                    <a:pt x="1666" y="2051898"/>
                    <a:pt x="0" y="2047875"/>
                    <a:pt x="0" y="2043680"/>
                  </a:cubicBezTo>
                  <a:lnTo>
                    <a:pt x="0" y="15815"/>
                  </a:lnTo>
                  <a:cubicBezTo>
                    <a:pt x="0" y="11621"/>
                    <a:pt x="1666" y="7598"/>
                    <a:pt x="4632" y="4632"/>
                  </a:cubicBezTo>
                  <a:cubicBezTo>
                    <a:pt x="7598" y="1666"/>
                    <a:pt x="11621" y="0"/>
                    <a:pt x="15815" y="0"/>
                  </a:cubicBezTo>
                  <a:close/>
                </a:path>
              </a:pathLst>
            </a:custGeom>
            <a:solidFill>
              <a:srgbClr val="FFF6F0"/>
            </a:solidFill>
            <a:ln w="38100" cap="sq">
              <a:solidFill>
                <a:srgbClr val="202020"/>
              </a:solidFill>
              <a:prstDash val="solid"/>
              <a:miter/>
            </a:ln>
          </p:spPr>
        </p:sp>
        <p:sp>
          <p:nvSpPr>
            <p:cNvPr name="TextBox 8" id="8"/>
            <p:cNvSpPr txBox="true"/>
            <p:nvPr/>
          </p:nvSpPr>
          <p:spPr>
            <a:xfrm>
              <a:off x="0" y="-57150"/>
              <a:ext cx="1837551" cy="2116646"/>
            </a:xfrm>
            <a:prstGeom prst="rect">
              <a:avLst/>
            </a:prstGeom>
          </p:spPr>
          <p:txBody>
            <a:bodyPr anchor="ctr" rtlCol="false" tIns="50800" lIns="50800" bIns="50800" rIns="50800"/>
            <a:lstStyle/>
            <a:p>
              <a:pPr algn="ctr">
                <a:lnSpc>
                  <a:spcPts val="3396"/>
                </a:lnSpc>
              </a:pPr>
            </a:p>
          </p:txBody>
        </p:sp>
      </p:grpSp>
      <p:sp>
        <p:nvSpPr>
          <p:cNvPr name="Freeform 9" id="9"/>
          <p:cNvSpPr/>
          <p:nvPr/>
        </p:nvSpPr>
        <p:spPr>
          <a:xfrm flipH="false" flipV="false" rot="0">
            <a:off x="9668852" y="1363438"/>
            <a:ext cx="6673246" cy="7560123"/>
          </a:xfrm>
          <a:custGeom>
            <a:avLst/>
            <a:gdLst/>
            <a:ahLst/>
            <a:cxnLst/>
            <a:rect r="r" b="b" t="t" l="l"/>
            <a:pathLst>
              <a:path h="7560123" w="6673246">
                <a:moveTo>
                  <a:pt x="0" y="0"/>
                </a:moveTo>
                <a:lnTo>
                  <a:pt x="6673246" y="0"/>
                </a:lnTo>
                <a:lnTo>
                  <a:pt x="6673246" y="7560124"/>
                </a:lnTo>
                <a:lnTo>
                  <a:pt x="0" y="7560124"/>
                </a:lnTo>
                <a:lnTo>
                  <a:pt x="0" y="0"/>
                </a:lnTo>
                <a:close/>
              </a:path>
            </a:pathLst>
          </a:custGeom>
          <a:blipFill>
            <a:blip r:embed="rId4"/>
            <a:stretch>
              <a:fillRect l="-66912" t="0" r="-34940" b="-18820"/>
            </a:stretch>
          </a:blipFill>
        </p:spPr>
      </p:sp>
      <p:sp>
        <p:nvSpPr>
          <p:cNvPr name="TextBox 10" id="10"/>
          <p:cNvSpPr txBox="true"/>
          <p:nvPr/>
        </p:nvSpPr>
        <p:spPr>
          <a:xfrm rot="0">
            <a:off x="1028700" y="2213980"/>
            <a:ext cx="3914523" cy="1335384"/>
          </a:xfrm>
          <a:prstGeom prst="rect">
            <a:avLst/>
          </a:prstGeom>
        </p:spPr>
        <p:txBody>
          <a:bodyPr anchor="t" rtlCol="false" tIns="0" lIns="0" bIns="0" rIns="0">
            <a:spAutoFit/>
          </a:bodyPr>
          <a:lstStyle/>
          <a:p>
            <a:pPr algn="l">
              <a:lnSpc>
                <a:spcPts val="10921"/>
              </a:lnSpc>
            </a:pPr>
            <a:r>
              <a:rPr lang="en-US" sz="7800">
                <a:solidFill>
                  <a:srgbClr val="FFF6F0"/>
                </a:solidFill>
                <a:latin typeface="Anton"/>
                <a:ea typeface="Anton"/>
                <a:cs typeface="Anton"/>
                <a:sym typeface="Anton"/>
              </a:rPr>
              <a:t>Survey</a:t>
            </a:r>
          </a:p>
        </p:txBody>
      </p:sp>
      <p:grpSp>
        <p:nvGrpSpPr>
          <p:cNvPr name="Group 11" id="11"/>
          <p:cNvGrpSpPr/>
          <p:nvPr/>
        </p:nvGrpSpPr>
        <p:grpSpPr>
          <a:xfrm rot="0">
            <a:off x="-392279" y="4063714"/>
            <a:ext cx="8618570" cy="2164873"/>
            <a:chOff x="0" y="0"/>
            <a:chExt cx="2269911" cy="570172"/>
          </a:xfrm>
        </p:grpSpPr>
        <p:sp>
          <p:nvSpPr>
            <p:cNvPr name="Freeform 12" id="12"/>
            <p:cNvSpPr/>
            <p:nvPr/>
          </p:nvSpPr>
          <p:spPr>
            <a:xfrm flipH="false" flipV="false" rot="0">
              <a:off x="0" y="0"/>
              <a:ext cx="2269911" cy="570172"/>
            </a:xfrm>
            <a:custGeom>
              <a:avLst/>
              <a:gdLst/>
              <a:ahLst/>
              <a:cxnLst/>
              <a:rect r="r" b="b" t="t" l="l"/>
              <a:pathLst>
                <a:path h="570172" w="2269911">
                  <a:moveTo>
                    <a:pt x="0" y="0"/>
                  </a:moveTo>
                  <a:lnTo>
                    <a:pt x="2269911" y="0"/>
                  </a:lnTo>
                  <a:lnTo>
                    <a:pt x="2269911" y="570172"/>
                  </a:lnTo>
                  <a:lnTo>
                    <a:pt x="0" y="570172"/>
                  </a:lnTo>
                  <a:close/>
                </a:path>
              </a:pathLst>
            </a:custGeom>
            <a:solidFill>
              <a:srgbClr val="FFF6F0">
                <a:alpha val="4706"/>
              </a:srgbClr>
            </a:solidFill>
          </p:spPr>
        </p:sp>
        <p:sp>
          <p:nvSpPr>
            <p:cNvPr name="TextBox 13" id="13"/>
            <p:cNvSpPr txBox="true"/>
            <p:nvPr/>
          </p:nvSpPr>
          <p:spPr>
            <a:xfrm>
              <a:off x="0" y="-57150"/>
              <a:ext cx="2269911" cy="627322"/>
            </a:xfrm>
            <a:prstGeom prst="rect">
              <a:avLst/>
            </a:prstGeom>
          </p:spPr>
          <p:txBody>
            <a:bodyPr anchor="ctr" rtlCol="false" tIns="50800" lIns="50800" bIns="50800" rIns="50800"/>
            <a:lstStyle/>
            <a:p>
              <a:pPr algn="ctr">
                <a:lnSpc>
                  <a:spcPts val="3396"/>
                </a:lnSpc>
              </a:pPr>
            </a:p>
          </p:txBody>
        </p:sp>
      </p:grpSp>
      <p:sp>
        <p:nvSpPr>
          <p:cNvPr name="TextBox 14" id="14"/>
          <p:cNvSpPr txBox="true"/>
          <p:nvPr/>
        </p:nvSpPr>
        <p:spPr>
          <a:xfrm rot="0">
            <a:off x="1007496" y="4224441"/>
            <a:ext cx="6791439" cy="1758950"/>
          </a:xfrm>
          <a:prstGeom prst="rect">
            <a:avLst/>
          </a:prstGeom>
        </p:spPr>
        <p:txBody>
          <a:bodyPr anchor="t" rtlCol="false" tIns="0" lIns="0" bIns="0" rIns="0">
            <a:spAutoFit/>
          </a:bodyPr>
          <a:lstStyle/>
          <a:p>
            <a:pPr algn="l">
              <a:lnSpc>
                <a:spcPts val="2799"/>
              </a:lnSpc>
              <a:spcBef>
                <a:spcPct val="0"/>
              </a:spcBef>
            </a:pPr>
            <a:r>
              <a:rPr lang="en-US" sz="1999" spc="131">
                <a:solidFill>
                  <a:srgbClr val="FFF6F0"/>
                </a:solidFill>
                <a:latin typeface="Raleway"/>
                <a:ea typeface="Raleway"/>
                <a:cs typeface="Raleway"/>
                <a:sym typeface="Raleway"/>
              </a:rPr>
              <a:t>Lorem ipsum dolor sit amet, consectetur adipiscing elit. Vivamus sed vestibulum nunc, eget aliquam felis. Sed nunc purus, accumsan sit amet dictum in, ornare in dui. Ut imperdiet ante eros, sed porta ex eleifend ac.</a:t>
            </a:r>
          </a:p>
        </p:txBody>
      </p:sp>
      <p:sp>
        <p:nvSpPr>
          <p:cNvPr name="TextBox 15" id="15"/>
          <p:cNvSpPr txBox="true"/>
          <p:nvPr/>
        </p:nvSpPr>
        <p:spPr>
          <a:xfrm rot="0">
            <a:off x="1028700" y="8942070"/>
            <a:ext cx="5149844" cy="316230"/>
          </a:xfrm>
          <a:prstGeom prst="rect">
            <a:avLst/>
          </a:prstGeom>
        </p:spPr>
        <p:txBody>
          <a:bodyPr anchor="t" rtlCol="false" tIns="0" lIns="0" bIns="0" rIns="0">
            <a:spAutoFit/>
          </a:bodyPr>
          <a:lstStyle/>
          <a:p>
            <a:pPr algn="l">
              <a:lnSpc>
                <a:spcPts val="2520"/>
              </a:lnSpc>
            </a:pPr>
            <a:r>
              <a:rPr lang="en-US" sz="1800">
                <a:solidFill>
                  <a:srgbClr val="FFF6F0"/>
                </a:solidFill>
                <a:latin typeface="Raleway"/>
                <a:ea typeface="Raleway"/>
                <a:cs typeface="Raleway"/>
                <a:sym typeface="Raleway"/>
              </a:rPr>
              <a:t>Financial Projection | Annual Report | 2024</a:t>
            </a:r>
          </a:p>
        </p:txBody>
      </p:sp>
      <p:sp>
        <p:nvSpPr>
          <p:cNvPr name="TextBox 16" id="16"/>
          <p:cNvSpPr txBox="true"/>
          <p:nvPr/>
        </p:nvSpPr>
        <p:spPr>
          <a:xfrm rot="0">
            <a:off x="1028700" y="981075"/>
            <a:ext cx="806390" cy="316230"/>
          </a:xfrm>
          <a:prstGeom prst="rect">
            <a:avLst/>
          </a:prstGeom>
        </p:spPr>
        <p:txBody>
          <a:bodyPr anchor="t" rtlCol="false" tIns="0" lIns="0" bIns="0" rIns="0">
            <a:spAutoFit/>
          </a:bodyPr>
          <a:lstStyle/>
          <a:p>
            <a:pPr algn="l">
              <a:lnSpc>
                <a:spcPts val="2520"/>
              </a:lnSpc>
            </a:pPr>
            <a:r>
              <a:rPr lang="en-US" sz="1800">
                <a:solidFill>
                  <a:srgbClr val="FFF6F0"/>
                </a:solidFill>
                <a:latin typeface="Raleway"/>
                <a:ea typeface="Raleway"/>
                <a:cs typeface="Raleway"/>
                <a:sym typeface="Raleway"/>
              </a:rPr>
              <a:t>Page</a:t>
            </a:r>
          </a:p>
        </p:txBody>
      </p:sp>
      <p:sp>
        <p:nvSpPr>
          <p:cNvPr name="TextBox 17" id="17"/>
          <p:cNvSpPr txBox="true"/>
          <p:nvPr/>
        </p:nvSpPr>
        <p:spPr>
          <a:xfrm rot="0">
            <a:off x="1431895" y="981075"/>
            <a:ext cx="1220848" cy="316230"/>
          </a:xfrm>
          <a:prstGeom prst="rect">
            <a:avLst/>
          </a:prstGeom>
        </p:spPr>
        <p:txBody>
          <a:bodyPr anchor="t" rtlCol="false" tIns="0" lIns="0" bIns="0" rIns="0">
            <a:spAutoFit/>
          </a:bodyPr>
          <a:lstStyle/>
          <a:p>
            <a:pPr algn="r">
              <a:lnSpc>
                <a:spcPts val="2520"/>
              </a:lnSpc>
            </a:pPr>
            <a:r>
              <a:rPr lang="en-US" sz="1800" b="true">
                <a:solidFill>
                  <a:srgbClr val="FFF6F0"/>
                </a:solidFill>
                <a:latin typeface="Raleway Bold"/>
                <a:ea typeface="Raleway Bold"/>
                <a:cs typeface="Raleway Bold"/>
                <a:sym typeface="Raleway Bold"/>
              </a:rPr>
              <a:t>07 of 12</a:t>
            </a:r>
          </a:p>
        </p:txBody>
      </p:sp>
      <p:pic>
        <p:nvPicPr>
          <p:cNvPr name="Picture 18" id="18"/>
          <p:cNvPicPr>
            <a:picLocks noChangeAspect="true"/>
          </p:cNvPicPr>
          <p:nvPr/>
        </p:nvPicPr>
        <p:blipFill>
          <a:blip r:embed="rId5"/>
          <a:stretch>
            <a:fillRect/>
          </a:stretch>
        </p:blipFill>
        <p:spPr>
          <a:xfrm rot="0">
            <a:off x="308941" y="6023178"/>
            <a:ext cx="8637109" cy="2484066"/>
          </a:xfrm>
          <a:prstGeom prst="rect">
            <a:avLst/>
          </a:prstGeom>
        </p:spPr>
      </p:pic>
      <p:sp>
        <p:nvSpPr>
          <p:cNvPr name="AutoShape 19" id="19"/>
          <p:cNvSpPr/>
          <p:nvPr/>
        </p:nvSpPr>
        <p:spPr>
          <a:xfrm rot="-12614">
            <a:off x="3256425" y="1143952"/>
            <a:ext cx="5191602" cy="0"/>
          </a:xfrm>
          <a:prstGeom prst="line">
            <a:avLst/>
          </a:prstGeom>
          <a:ln cap="flat" w="38100">
            <a:solidFill>
              <a:srgbClr val="FFF6F0"/>
            </a:solidFill>
            <a:prstDash val="solid"/>
            <a:headEnd type="none" len="sm" w="sm"/>
            <a:tailEnd type="none" len="sm" w="sm"/>
          </a:ln>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6F0"/>
        </a:solidFill>
      </p:bgPr>
    </p:bg>
    <p:spTree>
      <p:nvGrpSpPr>
        <p:cNvPr id="1" name=""/>
        <p:cNvGrpSpPr/>
        <p:nvPr/>
      </p:nvGrpSpPr>
      <p:grpSpPr>
        <a:xfrm>
          <a:off x="0" y="0"/>
          <a:ext cx="0" cy="0"/>
          <a:chOff x="0" y="0"/>
          <a:chExt cx="0" cy="0"/>
        </a:xfrm>
      </p:grpSpPr>
      <p:grpSp>
        <p:nvGrpSpPr>
          <p:cNvPr name="Group 2" id="2"/>
          <p:cNvGrpSpPr/>
          <p:nvPr/>
        </p:nvGrpSpPr>
        <p:grpSpPr>
          <a:xfrm rot="0">
            <a:off x="0" y="-162446"/>
            <a:ext cx="1028700" cy="10611892"/>
            <a:chOff x="0" y="0"/>
            <a:chExt cx="270933" cy="2794902"/>
          </a:xfrm>
        </p:grpSpPr>
        <p:sp>
          <p:nvSpPr>
            <p:cNvPr name="Freeform 3" id="3"/>
            <p:cNvSpPr/>
            <p:nvPr/>
          </p:nvSpPr>
          <p:spPr>
            <a:xfrm flipH="false" flipV="false" rot="0">
              <a:off x="0" y="0"/>
              <a:ext cx="270933" cy="2794901"/>
            </a:xfrm>
            <a:custGeom>
              <a:avLst/>
              <a:gdLst/>
              <a:ahLst/>
              <a:cxnLst/>
              <a:rect r="r" b="b" t="t" l="l"/>
              <a:pathLst>
                <a:path h="2794901" w="270933">
                  <a:moveTo>
                    <a:pt x="0" y="0"/>
                  </a:moveTo>
                  <a:lnTo>
                    <a:pt x="270933" y="0"/>
                  </a:lnTo>
                  <a:lnTo>
                    <a:pt x="270933" y="2794901"/>
                  </a:lnTo>
                  <a:lnTo>
                    <a:pt x="0" y="2794901"/>
                  </a:lnTo>
                  <a:close/>
                </a:path>
              </a:pathLst>
            </a:custGeom>
            <a:solidFill>
              <a:srgbClr val="307FB3"/>
            </a:solidFill>
          </p:spPr>
        </p:sp>
        <p:sp>
          <p:nvSpPr>
            <p:cNvPr name="TextBox 4" id="4"/>
            <p:cNvSpPr txBox="true"/>
            <p:nvPr/>
          </p:nvSpPr>
          <p:spPr>
            <a:xfrm>
              <a:off x="0" y="-57150"/>
              <a:ext cx="270933" cy="2852052"/>
            </a:xfrm>
            <a:prstGeom prst="rect">
              <a:avLst/>
            </a:prstGeom>
          </p:spPr>
          <p:txBody>
            <a:bodyPr anchor="ctr" rtlCol="false" tIns="50800" lIns="50800" bIns="50800" rIns="50800"/>
            <a:lstStyle/>
            <a:p>
              <a:pPr algn="ctr">
                <a:lnSpc>
                  <a:spcPts val="3396"/>
                </a:lnSpc>
              </a:pPr>
            </a:p>
          </p:txBody>
        </p:sp>
      </p:grpSp>
      <p:sp>
        <p:nvSpPr>
          <p:cNvPr name="TextBox 5" id="5"/>
          <p:cNvSpPr txBox="true"/>
          <p:nvPr/>
        </p:nvSpPr>
        <p:spPr>
          <a:xfrm rot="0">
            <a:off x="1571365" y="2191796"/>
            <a:ext cx="4966661" cy="2572041"/>
          </a:xfrm>
          <a:prstGeom prst="rect">
            <a:avLst/>
          </a:prstGeom>
        </p:spPr>
        <p:txBody>
          <a:bodyPr anchor="t" rtlCol="false" tIns="0" lIns="0" bIns="0" rIns="0">
            <a:spAutoFit/>
          </a:bodyPr>
          <a:lstStyle/>
          <a:p>
            <a:pPr algn="l">
              <a:lnSpc>
                <a:spcPts val="9977"/>
              </a:lnSpc>
            </a:pPr>
            <a:r>
              <a:rPr lang="en-US" sz="9412">
                <a:solidFill>
                  <a:srgbClr val="202020"/>
                </a:solidFill>
                <a:latin typeface="Anton"/>
                <a:ea typeface="Anton"/>
                <a:cs typeface="Anton"/>
                <a:sym typeface="Anton"/>
              </a:rPr>
              <a:t>Financial</a:t>
            </a:r>
          </a:p>
          <a:p>
            <a:pPr algn="l">
              <a:lnSpc>
                <a:spcPts val="9977"/>
              </a:lnSpc>
            </a:pPr>
            <a:r>
              <a:rPr lang="en-US" sz="9412">
                <a:solidFill>
                  <a:srgbClr val="202020"/>
                </a:solidFill>
                <a:latin typeface="Anton"/>
                <a:ea typeface="Anton"/>
                <a:cs typeface="Anton"/>
                <a:sym typeface="Anton"/>
              </a:rPr>
              <a:t>Mockup</a:t>
            </a:r>
          </a:p>
        </p:txBody>
      </p:sp>
      <p:grpSp>
        <p:nvGrpSpPr>
          <p:cNvPr name="Group 6" id="6"/>
          <p:cNvGrpSpPr/>
          <p:nvPr/>
        </p:nvGrpSpPr>
        <p:grpSpPr>
          <a:xfrm rot="0">
            <a:off x="0" y="7052691"/>
            <a:ext cx="7953981" cy="2074755"/>
            <a:chOff x="0" y="0"/>
            <a:chExt cx="2094876" cy="546437"/>
          </a:xfrm>
        </p:grpSpPr>
        <p:sp>
          <p:nvSpPr>
            <p:cNvPr name="Freeform 7" id="7"/>
            <p:cNvSpPr/>
            <p:nvPr/>
          </p:nvSpPr>
          <p:spPr>
            <a:xfrm flipH="false" flipV="false" rot="0">
              <a:off x="0" y="0"/>
              <a:ext cx="2094876" cy="546437"/>
            </a:xfrm>
            <a:custGeom>
              <a:avLst/>
              <a:gdLst/>
              <a:ahLst/>
              <a:cxnLst/>
              <a:rect r="r" b="b" t="t" l="l"/>
              <a:pathLst>
                <a:path h="546437" w="2094876">
                  <a:moveTo>
                    <a:pt x="0" y="0"/>
                  </a:moveTo>
                  <a:lnTo>
                    <a:pt x="2094876" y="0"/>
                  </a:lnTo>
                  <a:lnTo>
                    <a:pt x="2094876" y="546437"/>
                  </a:lnTo>
                  <a:lnTo>
                    <a:pt x="0" y="546437"/>
                  </a:lnTo>
                  <a:close/>
                </a:path>
              </a:pathLst>
            </a:custGeom>
            <a:solidFill>
              <a:srgbClr val="AF2929">
                <a:alpha val="4706"/>
              </a:srgbClr>
            </a:solidFill>
          </p:spPr>
        </p:sp>
        <p:sp>
          <p:nvSpPr>
            <p:cNvPr name="TextBox 8" id="8"/>
            <p:cNvSpPr txBox="true"/>
            <p:nvPr/>
          </p:nvSpPr>
          <p:spPr>
            <a:xfrm>
              <a:off x="0" y="-57150"/>
              <a:ext cx="2094876" cy="603587"/>
            </a:xfrm>
            <a:prstGeom prst="rect">
              <a:avLst/>
            </a:prstGeom>
          </p:spPr>
          <p:txBody>
            <a:bodyPr anchor="ctr" rtlCol="false" tIns="50800" lIns="50800" bIns="50800" rIns="50800"/>
            <a:lstStyle/>
            <a:p>
              <a:pPr algn="ctr">
                <a:lnSpc>
                  <a:spcPts val="3396"/>
                </a:lnSpc>
              </a:pPr>
            </a:p>
          </p:txBody>
        </p:sp>
      </p:grpSp>
      <p:sp>
        <p:nvSpPr>
          <p:cNvPr name="TextBox 9" id="9"/>
          <p:cNvSpPr txBox="true"/>
          <p:nvPr/>
        </p:nvSpPr>
        <p:spPr>
          <a:xfrm rot="0">
            <a:off x="1571365" y="7243613"/>
            <a:ext cx="6095346" cy="1378585"/>
          </a:xfrm>
          <a:prstGeom prst="rect">
            <a:avLst/>
          </a:prstGeom>
        </p:spPr>
        <p:txBody>
          <a:bodyPr anchor="t" rtlCol="false" tIns="0" lIns="0" bIns="0" rIns="0">
            <a:spAutoFit/>
          </a:bodyPr>
          <a:lstStyle/>
          <a:p>
            <a:pPr algn="l">
              <a:lnSpc>
                <a:spcPts val="2240"/>
              </a:lnSpc>
              <a:spcBef>
                <a:spcPct val="0"/>
              </a:spcBef>
            </a:pPr>
            <a:r>
              <a:rPr lang="en-US" sz="1600" spc="105">
                <a:solidFill>
                  <a:srgbClr val="202020"/>
                </a:solidFill>
                <a:latin typeface="Raleway"/>
                <a:ea typeface="Raleway"/>
                <a:cs typeface="Raleway"/>
                <a:sym typeface="Raleway"/>
              </a:rPr>
              <a:t>Lorem ipsum dolor sit amet, consectetur adipiscing elit. Etiam tincidunt arcu id libero suscipit scelerisque. Donec tristique neque nec neque tempus, a placerat lacus ultricies. Pellentesque in nibh vel ipsum posuere porttitor eget non purus.</a:t>
            </a:r>
          </a:p>
        </p:txBody>
      </p:sp>
      <p:sp>
        <p:nvSpPr>
          <p:cNvPr name="TextBox 10" id="10"/>
          <p:cNvSpPr txBox="true"/>
          <p:nvPr/>
        </p:nvSpPr>
        <p:spPr>
          <a:xfrm rot="0">
            <a:off x="1571365" y="981075"/>
            <a:ext cx="5149844" cy="316230"/>
          </a:xfrm>
          <a:prstGeom prst="rect">
            <a:avLst/>
          </a:prstGeom>
        </p:spPr>
        <p:txBody>
          <a:bodyPr anchor="t" rtlCol="false" tIns="0" lIns="0" bIns="0" rIns="0">
            <a:spAutoFit/>
          </a:bodyPr>
          <a:lstStyle/>
          <a:p>
            <a:pPr algn="l">
              <a:lnSpc>
                <a:spcPts val="2520"/>
              </a:lnSpc>
            </a:pPr>
            <a:r>
              <a:rPr lang="en-US" sz="1800">
                <a:solidFill>
                  <a:srgbClr val="202020"/>
                </a:solidFill>
                <a:latin typeface="Raleway"/>
                <a:ea typeface="Raleway"/>
                <a:cs typeface="Raleway"/>
                <a:sym typeface="Raleway"/>
              </a:rPr>
              <a:t>Financial Projection | Annual Report | 2024</a:t>
            </a:r>
          </a:p>
        </p:txBody>
      </p:sp>
      <p:sp>
        <p:nvSpPr>
          <p:cNvPr name="TextBox 11" id="11"/>
          <p:cNvSpPr txBox="true"/>
          <p:nvPr/>
        </p:nvSpPr>
        <p:spPr>
          <a:xfrm rot="0">
            <a:off x="1571365" y="5158688"/>
            <a:ext cx="1614174" cy="630555"/>
          </a:xfrm>
          <a:prstGeom prst="rect">
            <a:avLst/>
          </a:prstGeom>
        </p:spPr>
        <p:txBody>
          <a:bodyPr anchor="t" rtlCol="false" tIns="0" lIns="0" bIns="0" rIns="0">
            <a:spAutoFit/>
          </a:bodyPr>
          <a:lstStyle/>
          <a:p>
            <a:pPr algn="l">
              <a:lnSpc>
                <a:spcPts val="2519"/>
              </a:lnSpc>
            </a:pPr>
            <a:r>
              <a:rPr lang="en-US" sz="1799" b="true">
                <a:solidFill>
                  <a:srgbClr val="AF2929"/>
                </a:solidFill>
                <a:latin typeface="Raleway Bold"/>
                <a:ea typeface="Raleway Bold"/>
                <a:cs typeface="Raleway Bold"/>
                <a:sym typeface="Raleway Bold"/>
              </a:rPr>
              <a:t>Net</a:t>
            </a:r>
          </a:p>
          <a:p>
            <a:pPr algn="l">
              <a:lnSpc>
                <a:spcPts val="2519"/>
              </a:lnSpc>
            </a:pPr>
            <a:r>
              <a:rPr lang="en-US" sz="1799" b="true">
                <a:solidFill>
                  <a:srgbClr val="AF2929"/>
                </a:solidFill>
                <a:latin typeface="Raleway Bold"/>
                <a:ea typeface="Raleway Bold"/>
                <a:cs typeface="Raleway Bold"/>
                <a:sym typeface="Raleway Bold"/>
              </a:rPr>
              <a:t>Profit Ratio</a:t>
            </a:r>
          </a:p>
        </p:txBody>
      </p:sp>
      <p:sp>
        <p:nvSpPr>
          <p:cNvPr name="TextBox 12" id="12"/>
          <p:cNvSpPr txBox="true"/>
          <p:nvPr/>
        </p:nvSpPr>
        <p:spPr>
          <a:xfrm rot="0">
            <a:off x="1571365" y="5798650"/>
            <a:ext cx="1614174" cy="815891"/>
          </a:xfrm>
          <a:prstGeom prst="rect">
            <a:avLst/>
          </a:prstGeom>
        </p:spPr>
        <p:txBody>
          <a:bodyPr anchor="t" rtlCol="false" tIns="0" lIns="0" bIns="0" rIns="0">
            <a:spAutoFit/>
          </a:bodyPr>
          <a:lstStyle/>
          <a:p>
            <a:pPr algn="l">
              <a:lnSpc>
                <a:spcPts val="6773"/>
              </a:lnSpc>
            </a:pPr>
            <a:r>
              <a:rPr lang="en-US" sz="4838">
                <a:solidFill>
                  <a:srgbClr val="202020"/>
                </a:solidFill>
                <a:latin typeface="Anton"/>
                <a:ea typeface="Anton"/>
                <a:cs typeface="Anton"/>
                <a:sym typeface="Anton"/>
              </a:rPr>
              <a:t>310K</a:t>
            </a:r>
          </a:p>
        </p:txBody>
      </p:sp>
      <p:sp>
        <p:nvSpPr>
          <p:cNvPr name="TextBox 13" id="13"/>
          <p:cNvSpPr txBox="true"/>
          <p:nvPr/>
        </p:nvSpPr>
        <p:spPr>
          <a:xfrm rot="0">
            <a:off x="4422917" y="5158688"/>
            <a:ext cx="1891322" cy="630555"/>
          </a:xfrm>
          <a:prstGeom prst="rect">
            <a:avLst/>
          </a:prstGeom>
        </p:spPr>
        <p:txBody>
          <a:bodyPr anchor="t" rtlCol="false" tIns="0" lIns="0" bIns="0" rIns="0">
            <a:spAutoFit/>
          </a:bodyPr>
          <a:lstStyle/>
          <a:p>
            <a:pPr algn="l">
              <a:lnSpc>
                <a:spcPts val="2519"/>
              </a:lnSpc>
            </a:pPr>
            <a:r>
              <a:rPr lang="en-US" sz="1799" b="true">
                <a:solidFill>
                  <a:srgbClr val="AF2929"/>
                </a:solidFill>
                <a:latin typeface="Raleway Bold"/>
                <a:ea typeface="Raleway Bold"/>
                <a:cs typeface="Raleway Bold"/>
                <a:sym typeface="Raleway Bold"/>
              </a:rPr>
              <a:t>Avg</a:t>
            </a:r>
          </a:p>
          <a:p>
            <a:pPr algn="l">
              <a:lnSpc>
                <a:spcPts val="2519"/>
              </a:lnSpc>
            </a:pPr>
            <a:r>
              <a:rPr lang="en-US" sz="1799" b="true">
                <a:solidFill>
                  <a:srgbClr val="AF2929"/>
                </a:solidFill>
                <a:latin typeface="Raleway Bold"/>
                <a:ea typeface="Raleway Bold"/>
                <a:cs typeface="Raleway Bold"/>
                <a:sym typeface="Raleway Bold"/>
              </a:rPr>
              <a:t>Transactions</a:t>
            </a:r>
          </a:p>
        </p:txBody>
      </p:sp>
      <p:sp>
        <p:nvSpPr>
          <p:cNvPr name="TextBox 14" id="14"/>
          <p:cNvSpPr txBox="true"/>
          <p:nvPr/>
        </p:nvSpPr>
        <p:spPr>
          <a:xfrm rot="0">
            <a:off x="4422917" y="5798650"/>
            <a:ext cx="1326437" cy="815891"/>
          </a:xfrm>
          <a:prstGeom prst="rect">
            <a:avLst/>
          </a:prstGeom>
        </p:spPr>
        <p:txBody>
          <a:bodyPr anchor="t" rtlCol="false" tIns="0" lIns="0" bIns="0" rIns="0">
            <a:spAutoFit/>
          </a:bodyPr>
          <a:lstStyle/>
          <a:p>
            <a:pPr algn="l">
              <a:lnSpc>
                <a:spcPts val="6773"/>
              </a:lnSpc>
            </a:pPr>
            <a:r>
              <a:rPr lang="en-US" sz="4838">
                <a:solidFill>
                  <a:srgbClr val="202020"/>
                </a:solidFill>
                <a:latin typeface="Anton"/>
                <a:ea typeface="Anton"/>
                <a:cs typeface="Anton"/>
                <a:sym typeface="Anton"/>
              </a:rPr>
              <a:t>125K</a:t>
            </a:r>
          </a:p>
        </p:txBody>
      </p:sp>
      <p:sp>
        <p:nvSpPr>
          <p:cNvPr name="AutoShape 15" id="15"/>
          <p:cNvSpPr/>
          <p:nvPr/>
        </p:nvSpPr>
        <p:spPr>
          <a:xfrm rot="5400000">
            <a:off x="13144500" y="5124450"/>
            <a:ext cx="8229600" cy="0"/>
          </a:xfrm>
          <a:prstGeom prst="line">
            <a:avLst/>
          </a:prstGeom>
          <a:ln cap="flat" w="38100">
            <a:solidFill>
              <a:srgbClr val="202020"/>
            </a:solidFill>
            <a:prstDash val="solid"/>
            <a:headEnd type="none" len="sm" w="sm"/>
            <a:tailEnd type="none" len="sm" w="sm"/>
          </a:ln>
        </p:spPr>
      </p:sp>
      <p:sp>
        <p:nvSpPr>
          <p:cNvPr name="TextBox 16" id="16"/>
          <p:cNvSpPr txBox="true"/>
          <p:nvPr/>
        </p:nvSpPr>
        <p:spPr>
          <a:xfrm rot="0">
            <a:off x="14992215" y="1115377"/>
            <a:ext cx="806390" cy="316230"/>
          </a:xfrm>
          <a:prstGeom prst="rect">
            <a:avLst/>
          </a:prstGeom>
        </p:spPr>
        <p:txBody>
          <a:bodyPr anchor="t" rtlCol="false" tIns="0" lIns="0" bIns="0" rIns="0">
            <a:spAutoFit/>
          </a:bodyPr>
          <a:lstStyle/>
          <a:p>
            <a:pPr algn="l">
              <a:lnSpc>
                <a:spcPts val="2520"/>
              </a:lnSpc>
            </a:pPr>
            <a:r>
              <a:rPr lang="en-US" sz="1800">
                <a:solidFill>
                  <a:srgbClr val="202020"/>
                </a:solidFill>
                <a:latin typeface="Raleway"/>
                <a:ea typeface="Raleway"/>
                <a:cs typeface="Raleway"/>
                <a:sym typeface="Raleway"/>
              </a:rPr>
              <a:t>Page</a:t>
            </a:r>
          </a:p>
        </p:txBody>
      </p:sp>
      <p:sp>
        <p:nvSpPr>
          <p:cNvPr name="TextBox 17" id="17"/>
          <p:cNvSpPr txBox="true"/>
          <p:nvPr/>
        </p:nvSpPr>
        <p:spPr>
          <a:xfrm rot="0">
            <a:off x="15395410" y="1115377"/>
            <a:ext cx="1220848" cy="316230"/>
          </a:xfrm>
          <a:prstGeom prst="rect">
            <a:avLst/>
          </a:prstGeom>
        </p:spPr>
        <p:txBody>
          <a:bodyPr anchor="t" rtlCol="false" tIns="0" lIns="0" bIns="0" rIns="0">
            <a:spAutoFit/>
          </a:bodyPr>
          <a:lstStyle/>
          <a:p>
            <a:pPr algn="r">
              <a:lnSpc>
                <a:spcPts val="2520"/>
              </a:lnSpc>
            </a:pPr>
            <a:r>
              <a:rPr lang="en-US" sz="1800" b="true">
                <a:solidFill>
                  <a:srgbClr val="AF2929"/>
                </a:solidFill>
                <a:latin typeface="Raleway Bold"/>
                <a:ea typeface="Raleway Bold"/>
                <a:cs typeface="Raleway Bold"/>
                <a:sym typeface="Raleway Bold"/>
              </a:rPr>
              <a:t>08 of 12</a:t>
            </a:r>
          </a:p>
        </p:txBody>
      </p:sp>
      <p:pic>
        <p:nvPicPr>
          <p:cNvPr name="Picture 18" id="18"/>
          <p:cNvPicPr>
            <a:picLocks noChangeAspect="true"/>
          </p:cNvPicPr>
          <p:nvPr/>
        </p:nvPicPr>
        <p:blipFill>
          <a:blip r:embed="rId2"/>
          <a:stretch>
            <a:fillRect/>
          </a:stretch>
        </p:blipFill>
        <p:spPr>
          <a:xfrm rot="0">
            <a:off x="8446791" y="1381903"/>
            <a:ext cx="8945279" cy="8621837"/>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202020"/>
        </a:solidFill>
      </p:bgPr>
    </p:bg>
    <p:spTree>
      <p:nvGrpSpPr>
        <p:cNvPr id="1" name=""/>
        <p:cNvGrpSpPr/>
        <p:nvPr/>
      </p:nvGrpSpPr>
      <p:grpSpPr>
        <a:xfrm>
          <a:off x="0" y="0"/>
          <a:ext cx="0" cy="0"/>
          <a:chOff x="0" y="0"/>
          <a:chExt cx="0" cy="0"/>
        </a:xfrm>
      </p:grpSpPr>
      <p:sp>
        <p:nvSpPr>
          <p:cNvPr name="TextBox 2" id="2"/>
          <p:cNvSpPr txBox="true"/>
          <p:nvPr/>
        </p:nvSpPr>
        <p:spPr>
          <a:xfrm rot="0">
            <a:off x="1028700" y="2213980"/>
            <a:ext cx="6408853" cy="1335384"/>
          </a:xfrm>
          <a:prstGeom prst="rect">
            <a:avLst/>
          </a:prstGeom>
        </p:spPr>
        <p:txBody>
          <a:bodyPr anchor="t" rtlCol="false" tIns="0" lIns="0" bIns="0" rIns="0">
            <a:spAutoFit/>
          </a:bodyPr>
          <a:lstStyle/>
          <a:p>
            <a:pPr algn="l">
              <a:lnSpc>
                <a:spcPts val="10921"/>
              </a:lnSpc>
            </a:pPr>
            <a:r>
              <a:rPr lang="en-US" sz="7800">
                <a:solidFill>
                  <a:srgbClr val="FFF6F0"/>
                </a:solidFill>
                <a:latin typeface="Anton"/>
                <a:ea typeface="Anton"/>
                <a:cs typeface="Anton"/>
                <a:sym typeface="Anton"/>
              </a:rPr>
              <a:t>Suggestions</a:t>
            </a:r>
          </a:p>
        </p:txBody>
      </p:sp>
      <p:sp>
        <p:nvSpPr>
          <p:cNvPr name="TextBox 3" id="3"/>
          <p:cNvSpPr txBox="true"/>
          <p:nvPr/>
        </p:nvSpPr>
        <p:spPr>
          <a:xfrm rot="0">
            <a:off x="1028700" y="8942070"/>
            <a:ext cx="5149844" cy="316230"/>
          </a:xfrm>
          <a:prstGeom prst="rect">
            <a:avLst/>
          </a:prstGeom>
        </p:spPr>
        <p:txBody>
          <a:bodyPr anchor="t" rtlCol="false" tIns="0" lIns="0" bIns="0" rIns="0">
            <a:spAutoFit/>
          </a:bodyPr>
          <a:lstStyle/>
          <a:p>
            <a:pPr algn="l">
              <a:lnSpc>
                <a:spcPts val="2520"/>
              </a:lnSpc>
            </a:pPr>
            <a:r>
              <a:rPr lang="en-US" sz="1800">
                <a:solidFill>
                  <a:srgbClr val="FFF6F0"/>
                </a:solidFill>
                <a:latin typeface="Raleway"/>
                <a:ea typeface="Raleway"/>
                <a:cs typeface="Raleway"/>
                <a:sym typeface="Raleway"/>
              </a:rPr>
              <a:t>Financial Projection | Annual Report | 2024</a:t>
            </a:r>
          </a:p>
        </p:txBody>
      </p:sp>
      <p:sp>
        <p:nvSpPr>
          <p:cNvPr name="TextBox 4" id="4"/>
          <p:cNvSpPr txBox="true"/>
          <p:nvPr/>
        </p:nvSpPr>
        <p:spPr>
          <a:xfrm rot="0">
            <a:off x="1028700" y="981075"/>
            <a:ext cx="806390" cy="316230"/>
          </a:xfrm>
          <a:prstGeom prst="rect">
            <a:avLst/>
          </a:prstGeom>
        </p:spPr>
        <p:txBody>
          <a:bodyPr anchor="t" rtlCol="false" tIns="0" lIns="0" bIns="0" rIns="0">
            <a:spAutoFit/>
          </a:bodyPr>
          <a:lstStyle/>
          <a:p>
            <a:pPr algn="l">
              <a:lnSpc>
                <a:spcPts val="2520"/>
              </a:lnSpc>
            </a:pPr>
            <a:r>
              <a:rPr lang="en-US" sz="1800">
                <a:solidFill>
                  <a:srgbClr val="FFF6F0"/>
                </a:solidFill>
                <a:latin typeface="Raleway"/>
                <a:ea typeface="Raleway"/>
                <a:cs typeface="Raleway"/>
                <a:sym typeface="Raleway"/>
              </a:rPr>
              <a:t>Page</a:t>
            </a:r>
          </a:p>
        </p:txBody>
      </p:sp>
      <p:sp>
        <p:nvSpPr>
          <p:cNvPr name="TextBox 5" id="5"/>
          <p:cNvSpPr txBox="true"/>
          <p:nvPr/>
        </p:nvSpPr>
        <p:spPr>
          <a:xfrm rot="0">
            <a:off x="1431895" y="981075"/>
            <a:ext cx="1220848" cy="316230"/>
          </a:xfrm>
          <a:prstGeom prst="rect">
            <a:avLst/>
          </a:prstGeom>
        </p:spPr>
        <p:txBody>
          <a:bodyPr anchor="t" rtlCol="false" tIns="0" lIns="0" bIns="0" rIns="0">
            <a:spAutoFit/>
          </a:bodyPr>
          <a:lstStyle/>
          <a:p>
            <a:pPr algn="r">
              <a:lnSpc>
                <a:spcPts val="2520"/>
              </a:lnSpc>
            </a:pPr>
            <a:r>
              <a:rPr lang="en-US" sz="1800" b="true">
                <a:solidFill>
                  <a:srgbClr val="FFF6F0"/>
                </a:solidFill>
                <a:latin typeface="Raleway Bold"/>
                <a:ea typeface="Raleway Bold"/>
                <a:cs typeface="Raleway Bold"/>
                <a:sym typeface="Raleway Bold"/>
              </a:rPr>
              <a:t>09 of 12</a:t>
            </a:r>
          </a:p>
        </p:txBody>
      </p:sp>
      <p:sp>
        <p:nvSpPr>
          <p:cNvPr name="AutoShape 6" id="6"/>
          <p:cNvSpPr/>
          <p:nvPr/>
        </p:nvSpPr>
        <p:spPr>
          <a:xfrm rot="-12614">
            <a:off x="3256425" y="1143952"/>
            <a:ext cx="5191602" cy="0"/>
          </a:xfrm>
          <a:prstGeom prst="line">
            <a:avLst/>
          </a:prstGeom>
          <a:ln cap="flat" w="38100">
            <a:solidFill>
              <a:srgbClr val="FFF6F0"/>
            </a:solidFill>
            <a:prstDash val="solid"/>
            <a:headEnd type="none" len="sm" w="sm"/>
            <a:tailEnd type="none" len="sm" w="sm"/>
          </a:ln>
        </p:spPr>
      </p:sp>
      <p:sp>
        <p:nvSpPr>
          <p:cNvPr name="TextBox 7" id="7"/>
          <p:cNvSpPr txBox="true"/>
          <p:nvPr/>
        </p:nvSpPr>
        <p:spPr>
          <a:xfrm rot="0">
            <a:off x="2042319" y="6906386"/>
            <a:ext cx="6405760" cy="836295"/>
          </a:xfrm>
          <a:prstGeom prst="rect">
            <a:avLst/>
          </a:prstGeom>
        </p:spPr>
        <p:txBody>
          <a:bodyPr anchor="t" rtlCol="false" tIns="0" lIns="0" bIns="0" rIns="0">
            <a:spAutoFit/>
          </a:bodyPr>
          <a:lstStyle/>
          <a:p>
            <a:pPr algn="l">
              <a:lnSpc>
                <a:spcPts val="1680"/>
              </a:lnSpc>
              <a:spcBef>
                <a:spcPct val="0"/>
              </a:spcBef>
            </a:pPr>
            <a:r>
              <a:rPr lang="en-US" sz="1200" spc="79">
                <a:solidFill>
                  <a:srgbClr val="FFF6F0"/>
                </a:solidFill>
                <a:latin typeface="Raleway"/>
                <a:ea typeface="Raleway"/>
                <a:cs typeface="Raleway"/>
                <a:sym typeface="Raleway"/>
              </a:rPr>
              <a:t>Lorem ipsum dolor sit amet, consectetur adipiscing elit. Etiam tincidunt arcu id libero suscipit scelerisque. Donec tristique neque nec neque tempus, a placerat lacus ultricies. Pellentesque in nibh vel ipsum posuere porttitor eget non purus. Duis vel sapien non augue luctus suscipit.</a:t>
            </a:r>
          </a:p>
        </p:txBody>
      </p:sp>
      <p:grpSp>
        <p:nvGrpSpPr>
          <p:cNvPr name="Group 8" id="8"/>
          <p:cNvGrpSpPr/>
          <p:nvPr/>
        </p:nvGrpSpPr>
        <p:grpSpPr>
          <a:xfrm rot="0">
            <a:off x="-137828" y="3839729"/>
            <a:ext cx="9471941" cy="1401188"/>
            <a:chOff x="0" y="0"/>
            <a:chExt cx="2494668" cy="369037"/>
          </a:xfrm>
        </p:grpSpPr>
        <p:sp>
          <p:nvSpPr>
            <p:cNvPr name="Freeform 9" id="9"/>
            <p:cNvSpPr/>
            <p:nvPr/>
          </p:nvSpPr>
          <p:spPr>
            <a:xfrm flipH="false" flipV="false" rot="0">
              <a:off x="0" y="0"/>
              <a:ext cx="2494667" cy="369037"/>
            </a:xfrm>
            <a:custGeom>
              <a:avLst/>
              <a:gdLst/>
              <a:ahLst/>
              <a:cxnLst/>
              <a:rect r="r" b="b" t="t" l="l"/>
              <a:pathLst>
                <a:path h="369037" w="2494667">
                  <a:moveTo>
                    <a:pt x="0" y="0"/>
                  </a:moveTo>
                  <a:lnTo>
                    <a:pt x="2494667" y="0"/>
                  </a:lnTo>
                  <a:lnTo>
                    <a:pt x="2494667" y="369037"/>
                  </a:lnTo>
                  <a:lnTo>
                    <a:pt x="0" y="369037"/>
                  </a:lnTo>
                  <a:close/>
                </a:path>
              </a:pathLst>
            </a:custGeom>
            <a:solidFill>
              <a:srgbClr val="AF2929">
                <a:alpha val="9804"/>
              </a:srgbClr>
            </a:solidFill>
          </p:spPr>
        </p:sp>
        <p:sp>
          <p:nvSpPr>
            <p:cNvPr name="TextBox 10" id="10"/>
            <p:cNvSpPr txBox="true"/>
            <p:nvPr/>
          </p:nvSpPr>
          <p:spPr>
            <a:xfrm>
              <a:off x="0" y="-57150"/>
              <a:ext cx="2494668" cy="426187"/>
            </a:xfrm>
            <a:prstGeom prst="rect">
              <a:avLst/>
            </a:prstGeom>
          </p:spPr>
          <p:txBody>
            <a:bodyPr anchor="ctr" rtlCol="false" tIns="50800" lIns="50800" bIns="50800" rIns="50800"/>
            <a:lstStyle/>
            <a:p>
              <a:pPr algn="ctr">
                <a:lnSpc>
                  <a:spcPts val="3396"/>
                </a:lnSpc>
              </a:pPr>
            </a:p>
          </p:txBody>
        </p:sp>
      </p:grpSp>
      <p:grpSp>
        <p:nvGrpSpPr>
          <p:cNvPr name="Group 11" id="11"/>
          <p:cNvGrpSpPr/>
          <p:nvPr/>
        </p:nvGrpSpPr>
        <p:grpSpPr>
          <a:xfrm rot="0">
            <a:off x="-137828" y="5232302"/>
            <a:ext cx="9471941" cy="1401188"/>
            <a:chOff x="0" y="0"/>
            <a:chExt cx="2494668" cy="369037"/>
          </a:xfrm>
        </p:grpSpPr>
        <p:sp>
          <p:nvSpPr>
            <p:cNvPr name="Freeform 12" id="12"/>
            <p:cNvSpPr/>
            <p:nvPr/>
          </p:nvSpPr>
          <p:spPr>
            <a:xfrm flipH="false" flipV="false" rot="0">
              <a:off x="0" y="0"/>
              <a:ext cx="2494667" cy="369037"/>
            </a:xfrm>
            <a:custGeom>
              <a:avLst/>
              <a:gdLst/>
              <a:ahLst/>
              <a:cxnLst/>
              <a:rect r="r" b="b" t="t" l="l"/>
              <a:pathLst>
                <a:path h="369037" w="2494667">
                  <a:moveTo>
                    <a:pt x="0" y="0"/>
                  </a:moveTo>
                  <a:lnTo>
                    <a:pt x="2494667" y="0"/>
                  </a:lnTo>
                  <a:lnTo>
                    <a:pt x="2494667" y="369037"/>
                  </a:lnTo>
                  <a:lnTo>
                    <a:pt x="0" y="369037"/>
                  </a:lnTo>
                  <a:close/>
                </a:path>
              </a:pathLst>
            </a:custGeom>
            <a:solidFill>
              <a:srgbClr val="FFF6F0">
                <a:alpha val="9804"/>
              </a:srgbClr>
            </a:solidFill>
          </p:spPr>
        </p:sp>
        <p:sp>
          <p:nvSpPr>
            <p:cNvPr name="TextBox 13" id="13"/>
            <p:cNvSpPr txBox="true"/>
            <p:nvPr/>
          </p:nvSpPr>
          <p:spPr>
            <a:xfrm>
              <a:off x="0" y="-57150"/>
              <a:ext cx="2494668" cy="426187"/>
            </a:xfrm>
            <a:prstGeom prst="rect">
              <a:avLst/>
            </a:prstGeom>
          </p:spPr>
          <p:txBody>
            <a:bodyPr anchor="ctr" rtlCol="false" tIns="50800" lIns="50800" bIns="50800" rIns="50800"/>
            <a:lstStyle/>
            <a:p>
              <a:pPr algn="ctr">
                <a:lnSpc>
                  <a:spcPts val="3396"/>
                </a:lnSpc>
              </a:pPr>
            </a:p>
          </p:txBody>
        </p:sp>
      </p:grpSp>
      <p:sp>
        <p:nvSpPr>
          <p:cNvPr name="Freeform 14" id="14"/>
          <p:cNvSpPr/>
          <p:nvPr/>
        </p:nvSpPr>
        <p:spPr>
          <a:xfrm flipH="false" flipV="false" rot="0">
            <a:off x="1028700" y="5529036"/>
            <a:ext cx="815375" cy="815375"/>
          </a:xfrm>
          <a:custGeom>
            <a:avLst/>
            <a:gdLst/>
            <a:ahLst/>
            <a:cxnLst/>
            <a:rect r="r" b="b" t="t" l="l"/>
            <a:pathLst>
              <a:path h="815375" w="815375">
                <a:moveTo>
                  <a:pt x="0" y="0"/>
                </a:moveTo>
                <a:lnTo>
                  <a:pt x="815375" y="0"/>
                </a:lnTo>
                <a:lnTo>
                  <a:pt x="815375" y="815375"/>
                </a:lnTo>
                <a:lnTo>
                  <a:pt x="0" y="8153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028700" y="6936878"/>
            <a:ext cx="815375" cy="815375"/>
          </a:xfrm>
          <a:custGeom>
            <a:avLst/>
            <a:gdLst/>
            <a:ahLst/>
            <a:cxnLst/>
            <a:rect r="r" b="b" t="t" l="l"/>
            <a:pathLst>
              <a:path h="815375" w="815375">
                <a:moveTo>
                  <a:pt x="0" y="0"/>
                </a:moveTo>
                <a:lnTo>
                  <a:pt x="815375" y="0"/>
                </a:lnTo>
                <a:lnTo>
                  <a:pt x="815375" y="815375"/>
                </a:lnTo>
                <a:lnTo>
                  <a:pt x="0" y="8153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028700" y="4132635"/>
            <a:ext cx="815375" cy="815375"/>
          </a:xfrm>
          <a:custGeom>
            <a:avLst/>
            <a:gdLst/>
            <a:ahLst/>
            <a:cxnLst/>
            <a:rect r="r" b="b" t="t" l="l"/>
            <a:pathLst>
              <a:path h="815375" w="815375">
                <a:moveTo>
                  <a:pt x="0" y="0"/>
                </a:moveTo>
                <a:lnTo>
                  <a:pt x="815375" y="0"/>
                </a:lnTo>
                <a:lnTo>
                  <a:pt x="815375" y="815376"/>
                </a:lnTo>
                <a:lnTo>
                  <a:pt x="0" y="81537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7" id="17"/>
          <p:cNvSpPr txBox="true"/>
          <p:nvPr/>
        </p:nvSpPr>
        <p:spPr>
          <a:xfrm rot="0">
            <a:off x="2042319" y="4104060"/>
            <a:ext cx="6405760" cy="836295"/>
          </a:xfrm>
          <a:prstGeom prst="rect">
            <a:avLst/>
          </a:prstGeom>
        </p:spPr>
        <p:txBody>
          <a:bodyPr anchor="t" rtlCol="false" tIns="0" lIns="0" bIns="0" rIns="0">
            <a:spAutoFit/>
          </a:bodyPr>
          <a:lstStyle/>
          <a:p>
            <a:pPr algn="l">
              <a:lnSpc>
                <a:spcPts val="1680"/>
              </a:lnSpc>
              <a:spcBef>
                <a:spcPct val="0"/>
              </a:spcBef>
            </a:pPr>
            <a:r>
              <a:rPr lang="en-US" sz="1200" spc="79">
                <a:solidFill>
                  <a:srgbClr val="FFF6F0"/>
                </a:solidFill>
                <a:latin typeface="Raleway"/>
                <a:ea typeface="Raleway"/>
                <a:cs typeface="Raleway"/>
                <a:sym typeface="Raleway"/>
              </a:rPr>
              <a:t>Lorem ipsum dolor sit amet, consectetur adipiscing elit. Etiam tincidunt arcu id libero suscipit scelerisque. Donec tristique neque nec neque tempus, a placerat lacus ultricies. Pellentesque in nibh vel ipsum posuere porttitor eget non purus. Duis vel sapien non augue luctus suscipit.</a:t>
            </a:r>
          </a:p>
        </p:txBody>
      </p:sp>
      <p:sp>
        <p:nvSpPr>
          <p:cNvPr name="TextBox 18" id="18"/>
          <p:cNvSpPr txBox="true"/>
          <p:nvPr/>
        </p:nvSpPr>
        <p:spPr>
          <a:xfrm rot="0">
            <a:off x="2042319" y="5500461"/>
            <a:ext cx="6405760" cy="836295"/>
          </a:xfrm>
          <a:prstGeom prst="rect">
            <a:avLst/>
          </a:prstGeom>
        </p:spPr>
        <p:txBody>
          <a:bodyPr anchor="t" rtlCol="false" tIns="0" lIns="0" bIns="0" rIns="0">
            <a:spAutoFit/>
          </a:bodyPr>
          <a:lstStyle/>
          <a:p>
            <a:pPr algn="l">
              <a:lnSpc>
                <a:spcPts val="1680"/>
              </a:lnSpc>
              <a:spcBef>
                <a:spcPct val="0"/>
              </a:spcBef>
            </a:pPr>
            <a:r>
              <a:rPr lang="en-US" sz="1200" spc="79">
                <a:solidFill>
                  <a:srgbClr val="FFF6F0"/>
                </a:solidFill>
                <a:latin typeface="Raleway"/>
                <a:ea typeface="Raleway"/>
                <a:cs typeface="Raleway"/>
                <a:sym typeface="Raleway"/>
              </a:rPr>
              <a:t>Lorem ipsum dolor sit amet, consectetur adipiscing elit. Etiam tincidunt arcu id libero suscipit scelerisque. Donec tristique neque nec neque tempus, a placerat lacus ultricies. Pellentesque in nibh vel ipsum posuere porttitor eget non purus. Duis vel sapien non augue luctus suscipit.</a:t>
            </a:r>
          </a:p>
        </p:txBody>
      </p:sp>
      <p:grpSp>
        <p:nvGrpSpPr>
          <p:cNvPr name="Group 19" id="19"/>
          <p:cNvGrpSpPr/>
          <p:nvPr/>
        </p:nvGrpSpPr>
        <p:grpSpPr>
          <a:xfrm rot="0">
            <a:off x="15362828" y="-162446"/>
            <a:ext cx="1896472" cy="10611892"/>
            <a:chOff x="0" y="0"/>
            <a:chExt cx="499482" cy="2794902"/>
          </a:xfrm>
        </p:grpSpPr>
        <p:sp>
          <p:nvSpPr>
            <p:cNvPr name="Freeform 20" id="20"/>
            <p:cNvSpPr/>
            <p:nvPr/>
          </p:nvSpPr>
          <p:spPr>
            <a:xfrm flipH="false" flipV="false" rot="0">
              <a:off x="0" y="0"/>
              <a:ext cx="499482" cy="2794901"/>
            </a:xfrm>
            <a:custGeom>
              <a:avLst/>
              <a:gdLst/>
              <a:ahLst/>
              <a:cxnLst/>
              <a:rect r="r" b="b" t="t" l="l"/>
              <a:pathLst>
                <a:path h="2794901" w="499482">
                  <a:moveTo>
                    <a:pt x="0" y="0"/>
                  </a:moveTo>
                  <a:lnTo>
                    <a:pt x="499482" y="0"/>
                  </a:lnTo>
                  <a:lnTo>
                    <a:pt x="499482" y="2794901"/>
                  </a:lnTo>
                  <a:lnTo>
                    <a:pt x="0" y="2794901"/>
                  </a:lnTo>
                  <a:close/>
                </a:path>
              </a:pathLst>
            </a:custGeom>
            <a:solidFill>
              <a:srgbClr val="307FB3"/>
            </a:solidFill>
          </p:spPr>
        </p:sp>
        <p:sp>
          <p:nvSpPr>
            <p:cNvPr name="TextBox 21" id="21"/>
            <p:cNvSpPr txBox="true"/>
            <p:nvPr/>
          </p:nvSpPr>
          <p:spPr>
            <a:xfrm>
              <a:off x="0" y="-57150"/>
              <a:ext cx="499482" cy="2852052"/>
            </a:xfrm>
            <a:prstGeom prst="rect">
              <a:avLst/>
            </a:prstGeom>
          </p:spPr>
          <p:txBody>
            <a:bodyPr anchor="ctr" rtlCol="false" tIns="50800" lIns="50800" bIns="50800" rIns="50800"/>
            <a:lstStyle/>
            <a:p>
              <a:pPr algn="ctr">
                <a:lnSpc>
                  <a:spcPts val="3396"/>
                </a:lnSpc>
              </a:pPr>
            </a:p>
          </p:txBody>
        </p:sp>
      </p:grpSp>
      <p:grpSp>
        <p:nvGrpSpPr>
          <p:cNvPr name="Group 22" id="22"/>
          <p:cNvGrpSpPr/>
          <p:nvPr/>
        </p:nvGrpSpPr>
        <p:grpSpPr>
          <a:xfrm rot="0">
            <a:off x="9334113" y="1028700"/>
            <a:ext cx="7342723" cy="8229600"/>
            <a:chOff x="0" y="0"/>
            <a:chExt cx="1837551" cy="2059496"/>
          </a:xfrm>
        </p:grpSpPr>
        <p:sp>
          <p:nvSpPr>
            <p:cNvPr name="Freeform 23" id="23"/>
            <p:cNvSpPr/>
            <p:nvPr/>
          </p:nvSpPr>
          <p:spPr>
            <a:xfrm flipH="false" flipV="false" rot="0">
              <a:off x="0" y="0"/>
              <a:ext cx="1837551" cy="2059496"/>
            </a:xfrm>
            <a:custGeom>
              <a:avLst/>
              <a:gdLst/>
              <a:ahLst/>
              <a:cxnLst/>
              <a:rect r="r" b="b" t="t" l="l"/>
              <a:pathLst>
                <a:path h="2059496" w="1837551">
                  <a:moveTo>
                    <a:pt x="15815" y="0"/>
                  </a:moveTo>
                  <a:lnTo>
                    <a:pt x="1821735" y="0"/>
                  </a:lnTo>
                  <a:cubicBezTo>
                    <a:pt x="1825930" y="0"/>
                    <a:pt x="1829953" y="1666"/>
                    <a:pt x="1832919" y="4632"/>
                  </a:cubicBezTo>
                  <a:cubicBezTo>
                    <a:pt x="1835885" y="7598"/>
                    <a:pt x="1837551" y="11621"/>
                    <a:pt x="1837551" y="15815"/>
                  </a:cubicBezTo>
                  <a:lnTo>
                    <a:pt x="1837551" y="2043680"/>
                  </a:lnTo>
                  <a:cubicBezTo>
                    <a:pt x="1837551" y="2052415"/>
                    <a:pt x="1830470" y="2059496"/>
                    <a:pt x="1821735" y="2059496"/>
                  </a:cubicBezTo>
                  <a:lnTo>
                    <a:pt x="15815" y="2059496"/>
                  </a:lnTo>
                  <a:cubicBezTo>
                    <a:pt x="11621" y="2059496"/>
                    <a:pt x="7598" y="2057830"/>
                    <a:pt x="4632" y="2054864"/>
                  </a:cubicBezTo>
                  <a:cubicBezTo>
                    <a:pt x="1666" y="2051898"/>
                    <a:pt x="0" y="2047875"/>
                    <a:pt x="0" y="2043680"/>
                  </a:cubicBezTo>
                  <a:lnTo>
                    <a:pt x="0" y="15815"/>
                  </a:lnTo>
                  <a:cubicBezTo>
                    <a:pt x="0" y="11621"/>
                    <a:pt x="1666" y="7598"/>
                    <a:pt x="4632" y="4632"/>
                  </a:cubicBezTo>
                  <a:cubicBezTo>
                    <a:pt x="7598" y="1666"/>
                    <a:pt x="11621" y="0"/>
                    <a:pt x="15815" y="0"/>
                  </a:cubicBezTo>
                  <a:close/>
                </a:path>
              </a:pathLst>
            </a:custGeom>
            <a:solidFill>
              <a:srgbClr val="FFF6F0"/>
            </a:solidFill>
            <a:ln w="38100" cap="sq">
              <a:solidFill>
                <a:srgbClr val="AF2929"/>
              </a:solidFill>
              <a:prstDash val="solid"/>
              <a:miter/>
            </a:ln>
          </p:spPr>
        </p:sp>
        <p:sp>
          <p:nvSpPr>
            <p:cNvPr name="TextBox 24" id="24"/>
            <p:cNvSpPr txBox="true"/>
            <p:nvPr/>
          </p:nvSpPr>
          <p:spPr>
            <a:xfrm>
              <a:off x="0" y="-57150"/>
              <a:ext cx="1837551" cy="2116646"/>
            </a:xfrm>
            <a:prstGeom prst="rect">
              <a:avLst/>
            </a:prstGeom>
          </p:spPr>
          <p:txBody>
            <a:bodyPr anchor="ctr" rtlCol="false" tIns="50800" lIns="50800" bIns="50800" rIns="50800"/>
            <a:lstStyle/>
            <a:p>
              <a:pPr algn="ctr">
                <a:lnSpc>
                  <a:spcPts val="3396"/>
                </a:lnSpc>
              </a:pPr>
            </a:p>
          </p:txBody>
        </p:sp>
      </p:grpSp>
      <p:sp>
        <p:nvSpPr>
          <p:cNvPr name="Freeform 25" id="25"/>
          <p:cNvSpPr/>
          <p:nvPr/>
        </p:nvSpPr>
        <p:spPr>
          <a:xfrm flipH="false" flipV="false" rot="0">
            <a:off x="9668852" y="1363438"/>
            <a:ext cx="6673246" cy="7560123"/>
          </a:xfrm>
          <a:custGeom>
            <a:avLst/>
            <a:gdLst/>
            <a:ahLst/>
            <a:cxnLst/>
            <a:rect r="r" b="b" t="t" l="l"/>
            <a:pathLst>
              <a:path h="7560123" w="6673246">
                <a:moveTo>
                  <a:pt x="0" y="0"/>
                </a:moveTo>
                <a:lnTo>
                  <a:pt x="6673246" y="0"/>
                </a:lnTo>
                <a:lnTo>
                  <a:pt x="6673246" y="7560124"/>
                </a:lnTo>
                <a:lnTo>
                  <a:pt x="0" y="7560124"/>
                </a:lnTo>
                <a:lnTo>
                  <a:pt x="0" y="0"/>
                </a:lnTo>
                <a:close/>
              </a:path>
            </a:pathLst>
          </a:custGeom>
          <a:blipFill>
            <a:blip r:embed="rId8"/>
            <a:stretch>
              <a:fillRect l="-76900" t="0" r="-61395"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DAGZUumuJTA</dc:identifier>
  <dcterms:modified xsi:type="dcterms:W3CDTF">2011-08-01T06:04:30Z</dcterms:modified>
  <cp:revision>1</cp:revision>
  <dc:title>template-financial-projection-boost-suite</dc:title>
</cp:coreProperties>
</file>